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312" r:id="rId5"/>
    <p:sldId id="324" r:id="rId6"/>
    <p:sldId id="365" r:id="rId7"/>
    <p:sldId id="327" r:id="rId8"/>
    <p:sldId id="368" r:id="rId9"/>
    <p:sldId id="369" r:id="rId10"/>
    <p:sldId id="371" r:id="rId11"/>
    <p:sldId id="372" r:id="rId12"/>
    <p:sldId id="373" r:id="rId13"/>
    <p:sldId id="374" r:id="rId14"/>
    <p:sldId id="375" r:id="rId15"/>
    <p:sldId id="376" r:id="rId16"/>
    <p:sldId id="323" r:id="rId17"/>
    <p:sldId id="377" r:id="rId18"/>
    <p:sldId id="314" r:id="rId19"/>
    <p:sldId id="381" r:id="rId20"/>
    <p:sldId id="382" r:id="rId21"/>
    <p:sldId id="383" r:id="rId22"/>
    <p:sldId id="391" r:id="rId23"/>
    <p:sldId id="363" r:id="rId24"/>
    <p:sldId id="336" r:id="rId25"/>
    <p:sldId id="379" r:id="rId26"/>
    <p:sldId id="340" r:id="rId27"/>
    <p:sldId id="351" r:id="rId28"/>
    <p:sldId id="348" r:id="rId29"/>
    <p:sldId id="384" r:id="rId30"/>
    <p:sldId id="333" r:id="rId31"/>
    <p:sldId id="338" r:id="rId32"/>
    <p:sldId id="361" r:id="rId33"/>
    <p:sldId id="359" r:id="rId34"/>
    <p:sldId id="360" r:id="rId35"/>
    <p:sldId id="362" r:id="rId36"/>
    <p:sldId id="385" r:id="rId37"/>
    <p:sldId id="386" r:id="rId38"/>
    <p:sldId id="388" r:id="rId39"/>
    <p:sldId id="353" r:id="rId40"/>
  </p:sldIdLst>
  <p:sldSz cx="9144000" cy="6858000" type="screen4x3"/>
  <p:notesSz cx="7104063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8B8"/>
    <a:srgbClr val="206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5" autoAdjust="0"/>
    <p:restoredTop sz="94660"/>
  </p:normalViewPr>
  <p:slideViewPr>
    <p:cSldViewPr>
      <p:cViewPr varScale="1">
        <p:scale>
          <a:sx n="120" d="100"/>
          <a:sy n="120" d="100"/>
        </p:scale>
        <p:origin x="114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019185241043083E-2"/>
          <c:y val="0.22372574026838193"/>
          <c:w val="0.85170340681362766"/>
          <c:h val="0.6481774960380357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5.4278032431358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D9-4EAE-9717-8FAD6FDA4603}"/>
                </c:ext>
              </c:extLst>
            </c:dLbl>
            <c:dLbl>
              <c:idx val="1"/>
              <c:layout>
                <c:manualLayout>
                  <c:x val="2.9695836515418851E-3"/>
                  <c:y val="7.2906421735428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D9-4EAE-9717-8FAD6FDA4603}"/>
                </c:ext>
              </c:extLst>
            </c:dLbl>
            <c:dLbl>
              <c:idx val="2"/>
              <c:layout>
                <c:manualLayout>
                  <c:x val="2.5269533615990309E-3"/>
                  <c:y val="-5.19166637539778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D9-4EAE-9717-8FAD6FDA4603}"/>
                </c:ext>
              </c:extLst>
            </c:dLbl>
            <c:dLbl>
              <c:idx val="3"/>
              <c:layout>
                <c:manualLayout>
                  <c:x val="0"/>
                  <c:y val="4.24778784741328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D9-4EAE-9717-8FAD6FDA4603}"/>
                </c:ext>
              </c:extLst>
            </c:dLbl>
            <c:dLbl>
              <c:idx val="4"/>
              <c:layout>
                <c:manualLayout>
                  <c:x val="1.3377926421404682E-3"/>
                  <c:y val="-6.37168177112008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D9-4EAE-9717-8FAD6FDA4603}"/>
                </c:ext>
              </c:extLst>
            </c:dLbl>
            <c:dLbl>
              <c:idx val="5"/>
              <c:layout>
                <c:manualLayout>
                  <c:x val="9.8103660455110583E-17"/>
                  <c:y val="6.37168177112016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D9-4EAE-9717-8FAD6FDA460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/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reg!$A$14:$C$19</c:f>
              <c:strCache>
                <c:ptCount val="6"/>
                <c:pt idx="0">
                  <c:v>Bruntál</c:v>
                </c:pt>
                <c:pt idx="1">
                  <c:v>Frýdek-Místek</c:v>
                </c:pt>
                <c:pt idx="2">
                  <c:v>Karviná</c:v>
                </c:pt>
                <c:pt idx="3">
                  <c:v>Nový Jičín</c:v>
                </c:pt>
                <c:pt idx="4">
                  <c:v>Opava</c:v>
                </c:pt>
                <c:pt idx="5">
                  <c:v>Ostrava</c:v>
                </c:pt>
              </c:strCache>
            </c:strRef>
          </c:cat>
          <c:val>
            <c:numRef>
              <c:f>reg!$N$14:$N$19</c:f>
              <c:numCache>
                <c:formatCode>0.0</c:formatCode>
                <c:ptCount val="6"/>
                <c:pt idx="0">
                  <c:v>4.2</c:v>
                </c:pt>
                <c:pt idx="1">
                  <c:v>2</c:v>
                </c:pt>
                <c:pt idx="2">
                  <c:v>9.8000000000000007</c:v>
                </c:pt>
                <c:pt idx="3">
                  <c:v>1.1000000000000001</c:v>
                </c:pt>
                <c:pt idx="4">
                  <c:v>2.9</c:v>
                </c:pt>
                <c:pt idx="5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6D9-4EAE-9717-8FAD6FDA460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5736704"/>
        <c:axId val="65738240"/>
      </c:barChart>
      <c:catAx>
        <c:axId val="65736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 pitchFamily="34" charset="0"/>
                <a:ea typeface="Times New Roman CE"/>
                <a:cs typeface="Arial" pitchFamily="34" charset="0"/>
              </a:defRPr>
            </a:pPr>
            <a:endParaRPr lang="cs-CZ"/>
          </a:p>
        </c:txPr>
        <c:crossAx val="65738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5738240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 pitchFamily="34" charset="0"/>
                <a:ea typeface="Times New Roman CE"/>
                <a:cs typeface="Arial" pitchFamily="34" charset="0"/>
              </a:defRPr>
            </a:pPr>
            <a:endParaRPr lang="cs-CZ"/>
          </a:p>
        </c:txPr>
        <c:crossAx val="65736704"/>
        <c:crosses val="autoZero"/>
        <c:crossBetween val="between"/>
        <c:majorUnit val="1"/>
        <c:minorUnit val="1"/>
      </c:valAx>
      <c:spPr>
        <a:ln>
          <a:solidFill>
            <a:srgbClr val="000000"/>
          </a:solidFill>
        </a:ln>
      </c:spPr>
    </c:plotArea>
    <c:plotVisOnly val="1"/>
    <c:dispBlanksAs val="gap"/>
    <c:showDLblsOverMax val="0"/>
  </c:chart>
  <c:spPr>
    <a:gradFill rotWithShape="0">
      <a:gsLst>
        <a:gs pos="0">
          <a:srgbClr val="FFFFCC"/>
        </a:gs>
        <a:gs pos="50000">
          <a:srgbClr val="FFFFFF"/>
        </a:gs>
        <a:gs pos="100000">
          <a:srgbClr val="FFFFCC"/>
        </a:gs>
      </a:gsLst>
      <a:lin ang="5400000" scaled="1"/>
    </a:gradFill>
    <a:ln w="9525">
      <a:noFill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6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0.13553</cdr:x>
      <cdr:y>0.16348</cdr:y>
    </cdr:to>
    <cdr:pic>
      <cdr:nvPicPr>
        <cdr:cNvPr id="8" name="Obrázek 7" descr="UP_logo_RGB_tiskovazprava-01.jpg">
          <a:extLst xmlns:a="http://schemas.openxmlformats.org/drawingml/2006/main">
            <a:ext uri="{FF2B5EF4-FFF2-40B4-BE49-F238E27FC236}">
              <a16:creationId xmlns:a16="http://schemas.microsoft.com/office/drawing/2014/main" id="{BE8406D9-F96B-4149-8450-D7BF5641A82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287475" cy="982066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3078427" cy="511730"/>
          </a:xfrm>
          <a:prstGeom prst="rect">
            <a:avLst/>
          </a:prstGeom>
        </p:spPr>
        <p:txBody>
          <a:bodyPr vert="horz" lIns="94765" tIns="47383" rIns="94765" bIns="47383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3996" y="4"/>
            <a:ext cx="3078427" cy="511730"/>
          </a:xfrm>
          <a:prstGeom prst="rect">
            <a:avLst/>
          </a:prstGeom>
        </p:spPr>
        <p:txBody>
          <a:bodyPr vert="horz" lIns="94765" tIns="47383" rIns="94765" bIns="47383" rtlCol="0"/>
          <a:lstStyle>
            <a:lvl1pPr algn="r">
              <a:defRPr sz="1200"/>
            </a:lvl1pPr>
          </a:lstStyle>
          <a:p>
            <a:fld id="{0DBF11BA-F8F8-4914-859E-A1CBBD262EE0}" type="datetimeFigureOut">
              <a:rPr lang="cs-CZ" smtClean="0"/>
              <a:t>08.11.2022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4" y="9721107"/>
            <a:ext cx="3078427" cy="511730"/>
          </a:xfrm>
          <a:prstGeom prst="rect">
            <a:avLst/>
          </a:prstGeom>
        </p:spPr>
        <p:txBody>
          <a:bodyPr vert="horz" lIns="94765" tIns="47383" rIns="94765" bIns="47383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3996" y="9721107"/>
            <a:ext cx="3078427" cy="511730"/>
          </a:xfrm>
          <a:prstGeom prst="rect">
            <a:avLst/>
          </a:prstGeom>
        </p:spPr>
        <p:txBody>
          <a:bodyPr vert="horz" lIns="94765" tIns="47383" rIns="94765" bIns="47383" rtlCol="0" anchor="b"/>
          <a:lstStyle>
            <a:lvl1pPr algn="r">
              <a:defRPr sz="1200"/>
            </a:lvl1pPr>
          </a:lstStyle>
          <a:p>
            <a:fld id="{FFE436B4-F686-4300-942C-108C101D7D5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7725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3078427" cy="511730"/>
          </a:xfrm>
          <a:prstGeom prst="rect">
            <a:avLst/>
          </a:prstGeom>
        </p:spPr>
        <p:txBody>
          <a:bodyPr vert="horz" lIns="94765" tIns="47383" rIns="94765" bIns="47383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3996" y="4"/>
            <a:ext cx="3078427" cy="511730"/>
          </a:xfrm>
          <a:prstGeom prst="rect">
            <a:avLst/>
          </a:prstGeom>
        </p:spPr>
        <p:txBody>
          <a:bodyPr vert="horz" lIns="94765" tIns="47383" rIns="94765" bIns="47383" rtlCol="0"/>
          <a:lstStyle>
            <a:lvl1pPr algn="r">
              <a:defRPr sz="1200"/>
            </a:lvl1pPr>
          </a:lstStyle>
          <a:p>
            <a:fld id="{50F934F6-98BC-4F2E-B57F-8192B6D8D4B7}" type="datetimeFigureOut">
              <a:rPr lang="cs-CZ" smtClean="0"/>
              <a:t>08.11.2022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9687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5" tIns="47383" rIns="94765" bIns="47383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10407" y="4861445"/>
            <a:ext cx="5683250" cy="4605576"/>
          </a:xfrm>
          <a:prstGeom prst="rect">
            <a:avLst/>
          </a:prstGeom>
        </p:spPr>
        <p:txBody>
          <a:bodyPr vert="horz" lIns="94765" tIns="47383" rIns="94765" bIns="47383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4" y="9721107"/>
            <a:ext cx="3078427" cy="511730"/>
          </a:xfrm>
          <a:prstGeom prst="rect">
            <a:avLst/>
          </a:prstGeom>
        </p:spPr>
        <p:txBody>
          <a:bodyPr vert="horz" lIns="94765" tIns="47383" rIns="94765" bIns="47383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3996" y="9721107"/>
            <a:ext cx="3078427" cy="511730"/>
          </a:xfrm>
          <a:prstGeom prst="rect">
            <a:avLst/>
          </a:prstGeom>
        </p:spPr>
        <p:txBody>
          <a:bodyPr vert="horz" lIns="94765" tIns="47383" rIns="94765" bIns="47383" rtlCol="0" anchor="b"/>
          <a:lstStyle>
            <a:lvl1pPr algn="r">
              <a:defRPr sz="1200"/>
            </a:lvl1pPr>
          </a:lstStyle>
          <a:p>
            <a:fld id="{72A10A9C-B438-45E7-B797-C752A6EE266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4778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C51E6-F919-4F4B-ACB8-226B8859136A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9743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10A9C-B438-45E7-B797-C752A6EE2666}" type="slidenum">
              <a:rPr lang="cs-CZ" smtClean="0"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6946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10A9C-B438-45E7-B797-C752A6EE2666}" type="slidenum">
              <a:rPr lang="cs-CZ" smtClean="0"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6457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10A9C-B438-45E7-B797-C752A6EE2666}" type="slidenum">
              <a:rPr lang="cs-CZ" smtClean="0"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6640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0028" indent="-29616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4658" indent="-23693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58521" indent="-23693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2385" indent="-23693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6248" indent="-2369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0110" indent="-2369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3974" indent="-2369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27838" indent="-2369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9720E2D-F69C-443A-A813-797DAB46A212}" type="slidenum">
              <a:rPr lang="cs-CZ" altLang="cs-CZ" smtClean="0"/>
              <a:pPr eaLnBrk="1" hangingPunct="1"/>
              <a:t>36</a:t>
            </a:fld>
            <a:endParaRPr lang="cs-CZ" alt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9C59-F7D1-4A6F-A5E7-DA6768402907}" type="datetimeFigureOut">
              <a:rPr lang="cs-CZ" smtClean="0"/>
              <a:t>08.11.2022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F290-B85D-497D-9B1C-1A763FCD9A8C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9C59-F7D1-4A6F-A5E7-DA6768402907}" type="datetimeFigureOut">
              <a:rPr lang="cs-CZ" smtClean="0"/>
              <a:t>08.11.2022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F290-B85D-497D-9B1C-1A763FCD9A8C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073427"/>
          </a:xfrm>
        </p:spPr>
        <p:txBody>
          <a:bodyPr vert="eaVert"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073427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9C59-F7D1-4A6F-A5E7-DA6768402907}" type="datetimeFigureOut">
              <a:rPr lang="cs-CZ" smtClean="0"/>
              <a:t>08.11.2022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F290-B85D-497D-9B1C-1A763FCD9A8C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9C59-F7D1-4A6F-A5E7-DA6768402907}" type="datetimeFigureOut">
              <a:rPr lang="cs-CZ" smtClean="0"/>
              <a:t>08.11.2022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F290-B85D-497D-9B1C-1A763FCD9A8C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9C59-F7D1-4A6F-A5E7-DA6768402907}" type="datetimeFigureOut">
              <a:rPr lang="cs-CZ" smtClean="0"/>
              <a:t>08.11.2022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F290-B85D-497D-9B1C-1A763FCD9A8C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348880"/>
            <a:ext cx="4038600" cy="37772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348880"/>
            <a:ext cx="4038600" cy="37772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9C59-F7D1-4A6F-A5E7-DA6768402907}" type="datetimeFigureOut">
              <a:rPr lang="cs-CZ" smtClean="0"/>
              <a:t>08.11.2022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F290-B85D-497D-9B1C-1A763FCD9A8C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227687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140969"/>
            <a:ext cx="4040188" cy="2985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227687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3140967"/>
            <a:ext cx="4041775" cy="29851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9C59-F7D1-4A6F-A5E7-DA6768402907}" type="datetimeFigureOut">
              <a:rPr lang="cs-CZ" smtClean="0"/>
              <a:t>08.11.2022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F290-B85D-497D-9B1C-1A763FCD9A8C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9C59-F7D1-4A6F-A5E7-DA6768402907}" type="datetimeFigureOut">
              <a:rPr lang="cs-CZ" smtClean="0"/>
              <a:t>08.11.2022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F290-B85D-497D-9B1C-1A763FCD9A8C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9C59-F7D1-4A6F-A5E7-DA6768402907}" type="datetimeFigureOut">
              <a:rPr lang="cs-CZ" smtClean="0"/>
              <a:t>08.11.2022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F290-B85D-497D-9B1C-1A763FCD9A8C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148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001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2276872"/>
            <a:ext cx="3008313" cy="3849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9C59-F7D1-4A6F-A5E7-DA6768402907}" type="datetimeFigureOut">
              <a:rPr lang="cs-CZ" smtClean="0"/>
              <a:t>08.11.2022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F290-B85D-497D-9B1C-1A763FCD9A8C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9C59-F7D1-4A6F-A5E7-DA6768402907}" type="datetimeFigureOut">
              <a:rPr lang="cs-CZ" smtClean="0"/>
              <a:t>08.11.2022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F290-B85D-497D-9B1C-1A763FCD9A8C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2420888"/>
            <a:ext cx="8229600" cy="37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E9C59-F7D1-4A6F-A5E7-DA6768402907}" type="datetimeFigureOut">
              <a:rPr lang="cs-CZ" smtClean="0"/>
              <a:t>08.11.2022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1F290-B85D-497D-9B1C-1A763FCD9A8C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k.cz/" TargetMode="External"/><Relationship Id="rId2" Type="http://schemas.openxmlformats.org/officeDocument/2006/relationships/hyperlink" Target="http://www.uradprace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msk.cz/assets/temata/skolstvi/podminky-vyplaceni-krajskych-stipendii_202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strednijablunkov.cz/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www.msk.cz/assets/temata/skolstvi/podminky-vyplaceni-krajskych-stipendii_202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sodry.cz/" TargetMode="External"/><Relationship Id="rId5" Type="http://schemas.openxmlformats.org/officeDocument/2006/relationships/hyperlink" Target="http://www.gymsosrym.cz/" TargetMode="External"/><Relationship Id="rId4" Type="http://schemas.openxmlformats.org/officeDocument/2006/relationships/hyperlink" Target="http://www.souzma.cz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karierko.cz/" TargetMode="External"/><Relationship Id="rId2" Type="http://schemas.openxmlformats.org/officeDocument/2006/relationships/hyperlink" Target="https://cestakzamestnani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foabsolvent.cz/Profitest" TargetMode="External"/><Relationship Id="rId3" Type="http://schemas.openxmlformats.org/officeDocument/2006/relationships/hyperlink" Target="http://www.infoabsolvent.cz/Skoly/Seznam/SOS" TargetMode="External"/><Relationship Id="rId7" Type="http://schemas.openxmlformats.org/officeDocument/2006/relationships/hyperlink" Target="http://www.infoabsolvent.cz/Cinnosti" TargetMode="External"/><Relationship Id="rId2" Type="http://schemas.openxmlformats.org/officeDocument/2006/relationships/hyperlink" Target="http://www.infoabsolvent.cz/Obory?uroven=1&amp;uroven2=2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foabsolvent.cz/Pruvodce" TargetMode="External"/><Relationship Id="rId11" Type="http://schemas.openxmlformats.org/officeDocument/2006/relationships/image" Target="../media/image4.jpeg"/><Relationship Id="rId5" Type="http://schemas.openxmlformats.org/officeDocument/2006/relationships/hyperlink" Target="http://www.infoabsolvent.cz/VideoObory/Maturitni" TargetMode="External"/><Relationship Id="rId10" Type="http://schemas.openxmlformats.org/officeDocument/2006/relationships/image" Target="../media/image64.png"/><Relationship Id="rId4" Type="http://schemas.openxmlformats.org/officeDocument/2006/relationships/hyperlink" Target="http://www.infoabsolvent.cz/Povolani/Smery" TargetMode="External"/><Relationship Id="rId9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radprace.cz/web/cz/informacni_poradenske_stredisko_ostrava" TargetMode="External"/><Relationship Id="rId7" Type="http://schemas.openxmlformats.org/officeDocument/2006/relationships/image" Target="../media/image7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4.jpeg"/><Relationship Id="rId4" Type="http://schemas.openxmlformats.org/officeDocument/2006/relationships/hyperlink" Target="https://www.uradprace.cz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ctrTitle"/>
          </p:nvPr>
        </p:nvSpPr>
        <p:spPr>
          <a:xfrm>
            <a:off x="145702" y="2323414"/>
            <a:ext cx="8350250" cy="1293805"/>
          </a:xfrm>
        </p:spPr>
        <p:txBody>
          <a:bodyPr>
            <a:normAutofit/>
          </a:bodyPr>
          <a:lstStyle/>
          <a:p>
            <a:r>
              <a:rPr lang="cs-CZ" altLang="cs-CZ" sz="5400" b="1" dirty="0">
                <a:solidFill>
                  <a:srgbClr val="C00000"/>
                </a:solidFill>
              </a:rPr>
              <a:t>   VOLBA POVOLÁNÍ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3617219"/>
            <a:ext cx="8784976" cy="2332062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endParaRPr lang="cs-CZ" sz="2600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cs-CZ" sz="5100" b="1" dirty="0">
                <a:solidFill>
                  <a:srgbClr val="1008B8"/>
                </a:solidFill>
              </a:rPr>
              <a:t>online VELETRH STŘEDNÍCH ŠKOL </a:t>
            </a:r>
          </a:p>
          <a:p>
            <a:pPr>
              <a:defRPr/>
            </a:pPr>
            <a:r>
              <a:rPr lang="cs-CZ" sz="5100" b="1" dirty="0">
                <a:solidFill>
                  <a:srgbClr val="1008B8"/>
                </a:solidFill>
              </a:rPr>
              <a:t>MORAVSKOSLEZSKÉHO KRAJE </a:t>
            </a:r>
            <a:r>
              <a:rPr lang="cs-CZ" sz="2600" b="1" dirty="0">
                <a:solidFill>
                  <a:schemeClr val="tx1"/>
                </a:solidFill>
              </a:rPr>
              <a:t>  </a:t>
            </a:r>
            <a:r>
              <a:rPr lang="cs-CZ" b="1" dirty="0">
                <a:solidFill>
                  <a:schemeClr val="tx1"/>
                </a:solidFill>
              </a:rPr>
              <a:t>                                                     </a:t>
            </a:r>
          </a:p>
          <a:p>
            <a:pPr algn="l">
              <a:defRPr/>
            </a:pPr>
            <a:endParaRPr lang="cs-CZ" sz="2300" b="1" dirty="0">
              <a:solidFill>
                <a:schemeClr val="tx1"/>
              </a:solidFill>
            </a:endParaRPr>
          </a:p>
          <a:p>
            <a:pPr algn="l">
              <a:defRPr/>
            </a:pPr>
            <a:endParaRPr lang="cs-CZ" sz="2300" b="1" dirty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cs-CZ" sz="2300" b="1" dirty="0">
                <a:solidFill>
                  <a:schemeClr val="tx1"/>
                </a:solidFill>
              </a:rPr>
              <a:t>                                                                                     </a:t>
            </a:r>
          </a:p>
          <a:p>
            <a:pPr>
              <a:defRPr/>
            </a:pPr>
            <a:r>
              <a:rPr lang="cs-CZ" sz="2300" b="1" dirty="0">
                <a:solidFill>
                  <a:schemeClr val="tx1"/>
                </a:solidFill>
              </a:rPr>
              <a:t>listopad 2022 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80728"/>
            <a:ext cx="1763712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áze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0"/>
            <a:ext cx="1152128" cy="83671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76256" cy="134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50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" y="0"/>
            <a:ext cx="7277793" cy="1259378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22" y="1484784"/>
            <a:ext cx="7358063" cy="453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9718"/>
            <a:ext cx="4730750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17787"/>
            <a:ext cx="2432050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65104"/>
            <a:ext cx="215741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941168"/>
            <a:ext cx="237807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256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PROSPĚCH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03244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800" b="1" dirty="0">
                <a:solidFill>
                  <a:schemeClr val="accent6">
                    <a:lumMod val="75000"/>
                  </a:schemeClr>
                </a:solidFill>
              </a:rPr>
              <a:t>známky lze vždy ještě zlepšit !!!</a:t>
            </a:r>
          </a:p>
          <a:p>
            <a:pPr>
              <a:buFont typeface="Wingdings" pitchFamily="2" charset="2"/>
              <a:buChar char="§"/>
            </a:pPr>
            <a:r>
              <a:rPr lang="cs-CZ" sz="2800" b="1" dirty="0"/>
              <a:t>maturitní obory = přijímací zkouška + prospěch</a:t>
            </a:r>
          </a:p>
          <a:p>
            <a:pPr>
              <a:buFont typeface="Wingdings" pitchFamily="2" charset="2"/>
              <a:buChar char="§"/>
            </a:pPr>
            <a:r>
              <a:rPr lang="cs-CZ" sz="2800" b="1" dirty="0"/>
              <a:t>učební obory = v případě velkého zájmu rozhoduje prospěch</a:t>
            </a:r>
          </a:p>
          <a:p>
            <a:pPr>
              <a:buFont typeface="Wingdings" pitchFamily="2" charset="2"/>
              <a:buChar char="§"/>
            </a:pPr>
            <a:r>
              <a:rPr lang="cs-CZ" sz="2800" b="1" dirty="0"/>
              <a:t>zjisti si informace z loňského roku </a:t>
            </a:r>
          </a:p>
          <a:p>
            <a:pPr>
              <a:buFont typeface="Wingdings" pitchFamily="2" charset="2"/>
              <a:buChar char="§"/>
            </a:pPr>
            <a:r>
              <a:rPr lang="cs-CZ" sz="2800" b="1" dirty="0"/>
              <a:t>atraktivita oboru SŠ </a:t>
            </a:r>
          </a:p>
          <a:p>
            <a:pPr>
              <a:buFont typeface="Wingdings" pitchFamily="2" charset="2"/>
              <a:buChar char="§"/>
            </a:pPr>
            <a:endParaRPr lang="cs-CZ" sz="2800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085184"/>
            <a:ext cx="2088232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073724"/>
            <a:ext cx="230505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28620" cy="134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17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" y="0"/>
            <a:ext cx="7277793" cy="1259378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44849"/>
            <a:ext cx="6458327" cy="88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80" y="2060848"/>
            <a:ext cx="8845550" cy="470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07989"/>
            <a:ext cx="7810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12976"/>
            <a:ext cx="84772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34507"/>
            <a:ext cx="70643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157192"/>
            <a:ext cx="77470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704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br>
              <a:rPr lang="cs-CZ" sz="2800" dirty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Poptávka na trhu práce - volná pracovní místa </a:t>
            </a:r>
            <a:br>
              <a:rPr lang="cs-CZ" dirty="0">
                <a:solidFill>
                  <a:srgbClr val="1008B8"/>
                </a:solidFill>
              </a:rPr>
            </a:br>
            <a:endParaRPr lang="cs-CZ" dirty="0">
              <a:solidFill>
                <a:srgbClr val="1008B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1" indent="0">
              <a:buNone/>
            </a:pPr>
            <a:r>
              <a:rPr lang="cs-CZ" sz="3200" b="1" dirty="0">
                <a:solidFill>
                  <a:srgbClr val="FF0000"/>
                </a:solidFill>
              </a:rPr>
              <a:t>Tradičně velká poptávka je zejména po kvalifikovaných pracovnících technických profesí napříč všemi obory a po řemeslnících - více na </a:t>
            </a:r>
            <a:r>
              <a:rPr lang="cs-CZ" sz="3200" b="1" dirty="0">
                <a:solidFill>
                  <a:srgbClr val="FF0000"/>
                </a:solidFill>
                <a:hlinkClick r:id="rId2"/>
              </a:rPr>
              <a:t>www.uradprace.cz</a:t>
            </a:r>
            <a:r>
              <a:rPr lang="cs-CZ" sz="3200" b="1" dirty="0">
                <a:solidFill>
                  <a:srgbClr val="FF0000"/>
                </a:solidFill>
              </a:rPr>
              <a:t> (sekce Volná místa) </a:t>
            </a:r>
            <a:endParaRPr lang="cs-CZ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Moravskoslezský kraj </a:t>
            </a:r>
            <a:r>
              <a:rPr lang="cs-CZ" b="1" dirty="0"/>
              <a:t>poskytuje přímou finanční podporu </a:t>
            </a:r>
            <a:r>
              <a:rPr lang="cs-CZ" dirty="0"/>
              <a:t>žákům studujícím </a:t>
            </a:r>
            <a:r>
              <a:rPr lang="cs-CZ" b="1" dirty="0">
                <a:solidFill>
                  <a:srgbClr val="FF0000"/>
                </a:solidFill>
              </a:rPr>
              <a:t>vybrané řemeslné a technické obory</a:t>
            </a:r>
            <a:r>
              <a:rPr lang="cs-CZ" dirty="0"/>
              <a:t>, jejichž absolventi v regionu chybí nejvíce </a:t>
            </a:r>
          </a:p>
          <a:p>
            <a:pPr marL="0" indent="0">
              <a:buNone/>
            </a:pPr>
            <a:r>
              <a:rPr lang="cs-CZ" dirty="0"/>
              <a:t>více na </a:t>
            </a:r>
            <a:r>
              <a:rPr lang="cs-CZ" dirty="0">
                <a:hlinkClick r:id="rId3"/>
              </a:rPr>
              <a:t>www.msk.cz</a:t>
            </a:r>
            <a:r>
              <a:rPr lang="cs-CZ" dirty="0"/>
              <a:t> (odkaz Školství, sekce Krajská stipendia</a:t>
            </a:r>
            <a:endParaRPr lang="cs-CZ" sz="1800" dirty="0"/>
          </a:p>
        </p:txBody>
      </p:sp>
      <p:pic>
        <p:nvPicPr>
          <p:cNvPr id="4" name="Obrázek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-2502"/>
            <a:ext cx="1152128" cy="836712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05027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28620" cy="1342686"/>
          </a:xfrm>
          <a:prstGeom prst="rect">
            <a:avLst/>
          </a:prstGeom>
        </p:spPr>
      </p:pic>
      <p:pic>
        <p:nvPicPr>
          <p:cNvPr id="9" name="Zástupný obsah 8" descr="Obsah obrázku mapa&#10;&#10;Popis byl vytvořen automaticky">
            <a:extLst>
              <a:ext uri="{FF2B5EF4-FFF2-40B4-BE49-F238E27FC236}">
                <a16:creationId xmlns:a16="http://schemas.microsoft.com/office/drawing/2014/main" id="{8C6C0366-1994-4B57-9719-7446EB42EC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484784"/>
            <a:ext cx="7416824" cy="464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37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061864"/>
            <a:ext cx="7715200" cy="1143000"/>
          </a:xfr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Podíl nezaměstnaných osob v krajích ČR k 31. 10. 2022 (v %)</a:t>
            </a:r>
            <a:endParaRPr lang="cs-CZ" sz="2000" dirty="0">
              <a:solidFill>
                <a:srgbClr val="1008B8"/>
              </a:solidFill>
            </a:endParaRPr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0"/>
            <a:ext cx="1152128" cy="83671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33056" cy="1342686"/>
          </a:xfrm>
          <a:prstGeom prst="rect">
            <a:avLst/>
          </a:prstGeom>
        </p:spPr>
      </p:pic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632AD7ED-6CD9-4DA0-A143-54876B959E0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73" y="2204864"/>
            <a:ext cx="7200800" cy="3921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5785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196752"/>
            <a:ext cx="7931224" cy="936104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Podíl nezaměstnaných osob v okresech</a:t>
            </a:r>
            <a:br>
              <a:rPr lang="cs-CZ" sz="2000" dirty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000" dirty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Moravskoslezského kraje a v ČR k 31. 10. 2022 </a:t>
            </a:r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0"/>
            <a:ext cx="1152128" cy="83671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28620" cy="1124744"/>
          </a:xfrm>
          <a:prstGeom prst="rect">
            <a:avLst/>
          </a:prstGeo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8E9F0180-AA39-4DDA-84AA-D14587832BC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938"/>
            <a:ext cx="6393320" cy="3705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7089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797552" cy="1143000"/>
          </a:xfr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Vývoj podílu nezaměstnaných osob v Moravskoslezském kraji </a:t>
            </a:r>
            <a:br>
              <a:rPr lang="cs-CZ" sz="2000" dirty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000" dirty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letech 2018 - 2022 (v %)</a:t>
            </a:r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0"/>
            <a:ext cx="1152128" cy="83671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28620" cy="1196752"/>
          </a:xfrm>
          <a:prstGeom prst="rect">
            <a:avLst/>
          </a:prstGeom>
        </p:spPr>
      </p:pic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6A157CE6-F497-4848-9B08-921E4363D53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0938"/>
            <a:ext cx="6840760" cy="3705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9536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061864"/>
            <a:ext cx="7787208" cy="1143000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Vývoj počtu uchazečů o zaměstnání a volných míst </a:t>
            </a:r>
            <a:br>
              <a:rPr lang="cs-CZ" sz="2000" dirty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000" dirty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Moravskoslezském kraji v letech 2020 - 2022</a:t>
            </a:r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0"/>
            <a:ext cx="1152128" cy="83671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7565132" cy="1196752"/>
          </a:xfrm>
          <a:prstGeom prst="rect">
            <a:avLst/>
          </a:prstGeom>
        </p:spPr>
      </p:pic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E2A2DA41-16B4-4D47-A962-8C0DF548970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58616"/>
            <a:ext cx="7200800" cy="38675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3898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ABFECC-1AE5-45EF-B73B-DD89D325A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000" dirty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Počet uchazečů o zaměstnání připadajících 
na 1 volné pracovní místo v MSK k 31. 10. 2022</a:t>
            </a:r>
            <a:br>
              <a:rPr lang="cs-CZ" sz="2000" dirty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endParaRPr lang="cs-CZ" sz="2000" dirty="0">
              <a:solidFill>
                <a:srgbClr val="100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Zástupný obsah 7">
            <a:extLst>
              <a:ext uri="{FF2B5EF4-FFF2-40B4-BE49-F238E27FC236}">
                <a16:creationId xmlns:a16="http://schemas.microsoft.com/office/drawing/2014/main" id="{1996104B-68A5-4297-B9CB-7530FA27B3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548880"/>
              </p:ext>
            </p:extLst>
          </p:nvPr>
        </p:nvGraphicFramePr>
        <p:xfrm>
          <a:off x="457200" y="2060848"/>
          <a:ext cx="8229600" cy="4065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84BB73A8-D886-4D4E-A24A-6AED19D371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28620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50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061864"/>
            <a:ext cx="8291264" cy="1143000"/>
          </a:xfrm>
        </p:spPr>
        <p:txBody>
          <a:bodyPr>
            <a:normAutofit fontScale="90000"/>
          </a:bodyPr>
          <a:lstStyle/>
          <a:p>
            <a:br>
              <a:rPr lang="cs-CZ" altLang="cs-CZ" dirty="0">
                <a:solidFill>
                  <a:srgbClr val="333399"/>
                </a:solidFill>
                <a:cs typeface="Calibri" pitchFamily="34" charset="0"/>
              </a:rPr>
            </a:br>
            <a:br>
              <a:rPr lang="cs-CZ" altLang="cs-CZ" dirty="0">
                <a:solidFill>
                  <a:srgbClr val="333399"/>
                </a:solidFill>
                <a:cs typeface="Calibri" pitchFamily="34" charset="0"/>
              </a:rPr>
            </a:br>
            <a:r>
              <a:rPr lang="cs-CZ" altLang="cs-CZ" dirty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Proč studovat ?</a:t>
            </a:r>
            <a:br>
              <a:rPr lang="cs-CZ" altLang="cs-CZ" dirty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</a:br>
            <a:br>
              <a:rPr lang="cs-CZ" altLang="cs-CZ" dirty="0">
                <a:solidFill>
                  <a:srgbClr val="333399"/>
                </a:solidFill>
                <a:cs typeface="Calibri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420888"/>
            <a:ext cx="8363272" cy="3705275"/>
          </a:xfrm>
        </p:spPr>
        <p:txBody>
          <a:bodyPr>
            <a:normAutofit fontScale="85000" lnSpcReduction="20000"/>
          </a:bodyPr>
          <a:lstStyle/>
          <a:p>
            <a:pPr marL="358775">
              <a:buNone/>
            </a:pPr>
            <a:r>
              <a:rPr lang="cs-CZ" altLang="cs-CZ" sz="2800" b="1" dirty="0">
                <a:solidFill>
                  <a:srgbClr val="333399"/>
                </a:solidFill>
                <a:cs typeface="Calibri" pitchFamily="34" charset="0"/>
              </a:rPr>
              <a:t>STATUS STUDENTA (do 26 let)	</a:t>
            </a:r>
            <a:r>
              <a:rPr lang="cs-CZ" altLang="cs-CZ" b="1" dirty="0">
                <a:solidFill>
                  <a:srgbClr val="333399"/>
                </a:solidFill>
                <a:cs typeface="Calibri" pitchFamily="34" charset="0"/>
              </a:rPr>
              <a:t>	</a:t>
            </a:r>
            <a:endParaRPr lang="cs-CZ" altLang="cs-CZ" dirty="0">
              <a:cs typeface="Calibri" pitchFamily="34" charset="0"/>
            </a:endParaRPr>
          </a:p>
          <a:p>
            <a:pPr lvl="1">
              <a:buClr>
                <a:srgbClr val="000099"/>
              </a:buClr>
              <a:buFont typeface="Wingdings" pitchFamily="2" charset="2"/>
              <a:buChar char="q"/>
            </a:pPr>
            <a:r>
              <a:rPr lang="cs-CZ" altLang="cs-CZ" dirty="0">
                <a:cs typeface="Calibri" pitchFamily="34" charset="0"/>
              </a:rPr>
              <a:t>po celou dobu studia je za studenty státem hrazeno zdravotní pojištění </a:t>
            </a:r>
          </a:p>
          <a:p>
            <a:pPr lvl="1">
              <a:buClr>
                <a:srgbClr val="000099"/>
              </a:buClr>
              <a:buFont typeface="Wingdings" pitchFamily="2" charset="2"/>
              <a:buChar char="q"/>
            </a:pPr>
            <a:r>
              <a:rPr lang="cs-CZ" altLang="cs-CZ" dirty="0">
                <a:cs typeface="Calibri" pitchFamily="34" charset="0"/>
              </a:rPr>
              <a:t>student může využívat nejrůznější studentské slevy (na dopravu, na vstupné, slevu na dani z příjmů atd.) </a:t>
            </a:r>
          </a:p>
          <a:p>
            <a:pPr lvl="1">
              <a:buClr>
                <a:srgbClr val="000099"/>
              </a:buClr>
              <a:buFont typeface="Wingdings" pitchFamily="2" charset="2"/>
              <a:buChar char="q"/>
            </a:pPr>
            <a:r>
              <a:rPr lang="cs-CZ" altLang="cs-CZ" dirty="0">
                <a:cs typeface="Calibri" pitchFamily="34" charset="0"/>
              </a:rPr>
              <a:t>studenti mají úlevu na dani z příjmů, jejich rodiče daňové zvýhodnění, přídavky na dítě (za splnění podmínek)</a:t>
            </a:r>
          </a:p>
          <a:p>
            <a:pPr lvl="1">
              <a:buClr>
                <a:srgbClr val="000099"/>
              </a:buClr>
              <a:buFont typeface="Wingdings" pitchFamily="2" charset="2"/>
              <a:buChar char="q"/>
            </a:pPr>
            <a:endParaRPr lang="cs-CZ" altLang="cs-CZ" dirty="0">
              <a:cs typeface="Calibri" pitchFamily="34" charset="0"/>
            </a:endParaRPr>
          </a:p>
          <a:p>
            <a:pPr lvl="1">
              <a:buClr>
                <a:srgbClr val="000099"/>
              </a:buClr>
              <a:buFont typeface="Wingdings" pitchFamily="2" charset="2"/>
              <a:buChar char="q"/>
            </a:pPr>
            <a:r>
              <a:rPr lang="cs-CZ" altLang="cs-CZ" b="1" dirty="0">
                <a:solidFill>
                  <a:srgbClr val="FF0000"/>
                </a:solidFill>
                <a:cs typeface="Calibri" pitchFamily="34" charset="0"/>
              </a:rPr>
              <a:t>Dosažený další stupeň vzdělání po základní škole a získaná odbornost zvyšuje šance uplatnit se na trhu práce!</a:t>
            </a:r>
            <a:endParaRPr lang="cs-CZ" altLang="cs-CZ" dirty="0">
              <a:solidFill>
                <a:srgbClr val="FF0000"/>
              </a:solidFill>
              <a:cs typeface="Calibri" pitchFamily="34" charset="0"/>
            </a:endParaRPr>
          </a:p>
          <a:p>
            <a:pPr marL="457200" lvl="1" indent="0">
              <a:buClr>
                <a:srgbClr val="000099"/>
              </a:buClr>
              <a:buNone/>
            </a:pP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764704"/>
            <a:ext cx="1865312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áze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0"/>
            <a:ext cx="1152128" cy="836712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11977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971600" y="1061864"/>
            <a:ext cx="7715200" cy="1143000"/>
          </a:xfrm>
        </p:spPr>
        <p:txBody>
          <a:bodyPr>
            <a:normAutofit/>
          </a:bodyPr>
          <a:lstStyle/>
          <a:p>
            <a:r>
              <a:rPr lang="cs-CZ" altLang="cs-CZ" sz="2400" dirty="0">
                <a:solidFill>
                  <a:srgbClr val="1008B8"/>
                </a:solidFill>
              </a:rPr>
              <a:t>Kurz pro získání základního vzdělání</a:t>
            </a:r>
            <a:br>
              <a:rPr lang="cs-CZ" altLang="cs-CZ" sz="2400" dirty="0">
                <a:solidFill>
                  <a:srgbClr val="1008B8"/>
                </a:solidFill>
              </a:rPr>
            </a:br>
            <a:r>
              <a:rPr lang="cs-CZ" altLang="cs-CZ" sz="2400" dirty="0">
                <a:solidFill>
                  <a:srgbClr val="1008B8"/>
                </a:solidFill>
              </a:rPr>
              <a:t>Ostrava, Karviná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806004" y="2348880"/>
            <a:ext cx="8229600" cy="4104456"/>
          </a:xfrm>
        </p:spPr>
        <p:txBody>
          <a:bodyPr>
            <a:normAutofit/>
          </a:bodyPr>
          <a:lstStyle/>
          <a:p>
            <a:pPr marL="15875" indent="0">
              <a:buNone/>
            </a:pPr>
            <a:r>
              <a:rPr lang="cs-CZ" altLang="cs-CZ" sz="2000" b="1" dirty="0"/>
              <a:t>Příklad studia na ZŠ Gebauerova, Ostrava-Přívoz:</a:t>
            </a:r>
          </a:p>
          <a:p>
            <a:pPr marL="358775">
              <a:buFontTx/>
              <a:buChar char="-"/>
            </a:pPr>
            <a:r>
              <a:rPr lang="cs-CZ" altLang="cs-CZ" sz="2000" dirty="0"/>
              <a:t>pro zájemce, kteří ukončili školní docházku v </a:t>
            </a:r>
            <a:r>
              <a:rPr lang="cs-CZ" altLang="cs-CZ" sz="2000" dirty="0">
                <a:solidFill>
                  <a:srgbClr val="FF0000"/>
                </a:solidFill>
              </a:rPr>
              <a:t>jiném než 9. ročníku </a:t>
            </a:r>
            <a:r>
              <a:rPr lang="cs-CZ" altLang="cs-CZ" sz="2000" dirty="0"/>
              <a:t>ZŠ nebo úspěšně ukončili dřívější zvláštní školu</a:t>
            </a:r>
          </a:p>
          <a:p>
            <a:pPr marL="358775">
              <a:buFontTx/>
              <a:buChar char="-"/>
            </a:pPr>
            <a:r>
              <a:rPr lang="cs-CZ" altLang="cs-CZ" sz="2000" dirty="0"/>
              <a:t>zájemci dodají </a:t>
            </a:r>
            <a:r>
              <a:rPr lang="cs-CZ" altLang="cs-CZ" sz="2000" dirty="0">
                <a:solidFill>
                  <a:srgbClr val="FF0000"/>
                </a:solidFill>
              </a:rPr>
              <a:t>kopii vysvědčení z posledního uzavřeného ročníku</a:t>
            </a:r>
          </a:p>
          <a:p>
            <a:pPr marL="358775">
              <a:buFontTx/>
              <a:buChar char="-"/>
            </a:pPr>
            <a:r>
              <a:rPr lang="cs-CZ" altLang="cs-CZ" sz="2000" dirty="0"/>
              <a:t>kurz probíhá formou </a:t>
            </a:r>
            <a:r>
              <a:rPr lang="cs-CZ" altLang="cs-CZ" sz="2000" dirty="0">
                <a:solidFill>
                  <a:srgbClr val="FF0000"/>
                </a:solidFill>
              </a:rPr>
              <a:t>dálkového studia od září do června</a:t>
            </a:r>
          </a:p>
          <a:p>
            <a:pPr marL="358775">
              <a:buFontTx/>
              <a:buChar char="-"/>
            </a:pPr>
            <a:r>
              <a:rPr lang="cs-CZ" altLang="cs-CZ" sz="2000" dirty="0"/>
              <a:t>konzultace se konají </a:t>
            </a:r>
            <a:r>
              <a:rPr lang="cs-CZ" altLang="cs-CZ" sz="2000" dirty="0">
                <a:solidFill>
                  <a:srgbClr val="FF0000"/>
                </a:solidFill>
              </a:rPr>
              <a:t>jednou týdně </a:t>
            </a:r>
          </a:p>
          <a:p>
            <a:pPr marL="358775">
              <a:buFontTx/>
              <a:buChar char="-"/>
            </a:pPr>
            <a:r>
              <a:rPr lang="cs-CZ" altLang="cs-CZ" sz="2000" dirty="0"/>
              <a:t>studium je pro zájemce </a:t>
            </a:r>
            <a:r>
              <a:rPr lang="cs-CZ" altLang="cs-CZ" sz="2000" dirty="0">
                <a:solidFill>
                  <a:srgbClr val="FF0000"/>
                </a:solidFill>
              </a:rPr>
              <a:t>bezplatné</a:t>
            </a:r>
          </a:p>
          <a:p>
            <a:pPr marL="358775">
              <a:buFontTx/>
              <a:buChar char="-"/>
            </a:pPr>
            <a:r>
              <a:rPr lang="cs-CZ" altLang="cs-CZ" sz="2000" dirty="0"/>
              <a:t>kurz je zakončen </a:t>
            </a:r>
            <a:r>
              <a:rPr lang="cs-CZ" altLang="cs-CZ" sz="2000" dirty="0">
                <a:solidFill>
                  <a:srgbClr val="FF0000"/>
                </a:solidFill>
              </a:rPr>
              <a:t>závěrečnými zkouškami v podobě písemných testů a prací</a:t>
            </a:r>
          </a:p>
          <a:p>
            <a:pPr marL="358775">
              <a:buFontTx/>
              <a:buChar char="-"/>
            </a:pPr>
            <a:r>
              <a:rPr lang="cs-CZ" altLang="cs-CZ" sz="2000" dirty="0"/>
              <a:t>absolventi získají doklad o </a:t>
            </a:r>
            <a:r>
              <a:rPr lang="cs-CZ" altLang="cs-CZ" sz="2000" dirty="0">
                <a:solidFill>
                  <a:srgbClr val="FF0000"/>
                </a:solidFill>
              </a:rPr>
              <a:t>ukončení základního vzdělání</a:t>
            </a:r>
          </a:p>
          <a:p>
            <a:pPr marL="358775">
              <a:buFontTx/>
              <a:buChar char="-"/>
            </a:pPr>
            <a:endParaRPr lang="cs-CZ" altLang="cs-CZ" sz="2000" dirty="0">
              <a:solidFill>
                <a:srgbClr val="FF0000"/>
              </a:solidFill>
            </a:endParaRPr>
          </a:p>
          <a:p>
            <a:pPr marL="15875" indent="0">
              <a:buNone/>
            </a:pPr>
            <a:endParaRPr lang="cs-CZ" altLang="cs-CZ" b="1" dirty="0">
              <a:solidFill>
                <a:srgbClr val="FF0000"/>
              </a:solidFill>
            </a:endParaRPr>
          </a:p>
          <a:p>
            <a:pPr marL="358775">
              <a:buFontTx/>
              <a:buChar char="-"/>
            </a:pPr>
            <a:endParaRPr lang="cs-CZ" altLang="cs-CZ" sz="2400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73"/>
            <a:ext cx="1152128" cy="83671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28620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47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611560" y="1285832"/>
            <a:ext cx="8075240" cy="919031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Střední školy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251520" y="2132856"/>
            <a:ext cx="8784084" cy="4320480"/>
          </a:xfrm>
        </p:spPr>
        <p:txBody>
          <a:bodyPr>
            <a:normAutofit lnSpcReduction="10000"/>
          </a:bodyPr>
          <a:lstStyle/>
          <a:p>
            <a:pPr marL="15875" indent="0">
              <a:buNone/>
            </a:pPr>
            <a:r>
              <a:rPr lang="cs-CZ" altLang="cs-CZ" sz="2400" b="1" dirty="0">
                <a:solidFill>
                  <a:schemeClr val="accent6">
                    <a:lumMod val="75000"/>
                  </a:schemeClr>
                </a:solidFill>
              </a:rPr>
              <a:t>Denní studium</a:t>
            </a:r>
          </a:p>
          <a:p>
            <a:pPr marL="15875" indent="0">
              <a:buNone/>
            </a:pPr>
            <a:r>
              <a:rPr lang="cs-CZ" altLang="cs-CZ" sz="2400" b="1" dirty="0"/>
              <a:t>Bez maturity i VL         </a:t>
            </a:r>
            <a:r>
              <a:rPr lang="cs-CZ" altLang="cs-CZ" sz="2400" dirty="0"/>
              <a:t>J,C         2 roky se závěrečnou zkouškou, PŠ 1 a 2</a:t>
            </a:r>
          </a:p>
          <a:p>
            <a:pPr marL="15875" indent="0">
              <a:buNone/>
            </a:pPr>
            <a:r>
              <a:rPr lang="cs-CZ" altLang="cs-CZ" dirty="0"/>
              <a:t>                                                     </a:t>
            </a:r>
            <a:r>
              <a:rPr lang="cs-CZ" altLang="cs-CZ" sz="2400" dirty="0"/>
              <a:t> roky s vysvědčením</a:t>
            </a:r>
          </a:p>
          <a:p>
            <a:pPr marL="15875" indent="0">
              <a:buNone/>
            </a:pPr>
            <a:r>
              <a:rPr lang="cs-CZ" altLang="cs-CZ" sz="2400" b="1" dirty="0"/>
              <a:t>Učební obory 	</a:t>
            </a:r>
            <a:r>
              <a:rPr lang="cs-CZ" altLang="cs-CZ" sz="2400" dirty="0"/>
              <a:t>	H, E	3 roky - závěrečná zkouška + VL</a:t>
            </a:r>
          </a:p>
          <a:p>
            <a:pPr marL="15875" indent="0">
              <a:buNone/>
            </a:pPr>
            <a:r>
              <a:rPr lang="cs-CZ" altLang="cs-CZ" sz="2400" b="1" dirty="0"/>
              <a:t>Maturitní obory      </a:t>
            </a:r>
            <a:r>
              <a:rPr lang="cs-CZ" altLang="cs-CZ" sz="2400" dirty="0"/>
              <a:t>	M,L,K	 4 roky	maturita (některé obory L i s VL)</a:t>
            </a:r>
          </a:p>
          <a:p>
            <a:pPr marL="358775"/>
            <a:endParaRPr lang="cs-CZ" altLang="cs-CZ" sz="2400" dirty="0"/>
          </a:p>
          <a:p>
            <a:pPr marL="15875" indent="0">
              <a:buNone/>
            </a:pPr>
            <a:r>
              <a:rPr lang="cs-CZ" altLang="cs-CZ" sz="2400" b="1" dirty="0"/>
              <a:t>Nástavbové obory</a:t>
            </a:r>
            <a:r>
              <a:rPr lang="cs-CZ" altLang="cs-CZ" sz="2400" dirty="0"/>
              <a:t>	L	 2 roky	maturita</a:t>
            </a:r>
          </a:p>
          <a:p>
            <a:pPr marL="358775"/>
            <a:endParaRPr lang="cs-CZ" altLang="cs-CZ" sz="2400" dirty="0"/>
          </a:p>
          <a:p>
            <a:pPr marL="15875" indent="0">
              <a:buNone/>
            </a:pPr>
            <a:r>
              <a:rPr lang="cs-CZ" altLang="cs-CZ" sz="2400" dirty="0"/>
              <a:t>Zkrácené studium – výuční list  (nejčastěji 1 rok)</a:t>
            </a:r>
          </a:p>
          <a:p>
            <a:pPr marL="15875" indent="0">
              <a:buNone/>
            </a:pPr>
            <a:r>
              <a:rPr lang="cs-CZ" altLang="cs-CZ" sz="2400" dirty="0"/>
              <a:t>Zkrácené studium – maturita	   (nejčastěji 2 roky)</a:t>
            </a:r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73"/>
            <a:ext cx="1152128" cy="83671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28620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16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" y="0"/>
            <a:ext cx="7277793" cy="1259378"/>
          </a:xfrm>
          <a:prstGeom prst="rect">
            <a:avLst/>
          </a:prstGeom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5338"/>
            <a:ext cx="6619377" cy="86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31851"/>
            <a:ext cx="4078287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32856"/>
            <a:ext cx="3048000" cy="42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21209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1" y="4005064"/>
            <a:ext cx="1952278" cy="2425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16832"/>
            <a:ext cx="2054225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105" y="3918794"/>
            <a:ext cx="2036763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598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>
          <a:xfrm>
            <a:off x="454360" y="1057300"/>
            <a:ext cx="7071420" cy="1143000"/>
          </a:xfrm>
        </p:spPr>
        <p:txBody>
          <a:bodyPr>
            <a:normAutofit/>
          </a:bodyPr>
          <a:lstStyle/>
          <a:p>
            <a:pPr algn="r" eaLnBrk="1" hangingPunct="1"/>
            <a:r>
              <a:rPr lang="cs-CZ" altLang="cs-CZ" sz="2800" b="1" dirty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Přijímací řízení na střední školu - stručně 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1916832"/>
            <a:ext cx="4104456" cy="4636517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buNone/>
            </a:pPr>
            <a:endParaRPr lang="cs-CZ" altLang="cs-CZ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just" eaLnBrk="1" hangingPunct="1">
              <a:buNone/>
            </a:pPr>
            <a:r>
              <a:rPr lang="cs-CZ" altLang="cs-CZ" sz="2100" dirty="0">
                <a:solidFill>
                  <a:schemeClr val="accent5">
                    <a:lumMod val="75000"/>
                  </a:schemeClr>
                </a:solidFill>
              </a:rPr>
              <a:t>každý může podat </a:t>
            </a:r>
            <a:r>
              <a:rPr lang="cs-CZ" altLang="cs-CZ" sz="2100" b="1" u="sng" dirty="0">
                <a:solidFill>
                  <a:schemeClr val="accent5">
                    <a:lumMod val="75000"/>
                  </a:schemeClr>
                </a:solidFill>
              </a:rPr>
              <a:t>až 2 přihlášky </a:t>
            </a:r>
            <a:r>
              <a:rPr lang="cs-CZ" altLang="cs-CZ" sz="2100" b="1" dirty="0">
                <a:solidFill>
                  <a:schemeClr val="accent5">
                    <a:lumMod val="75000"/>
                  </a:schemeClr>
                </a:solidFill>
              </a:rPr>
              <a:t>na dvě různé školy nebo obory – 1. kolo</a:t>
            </a:r>
          </a:p>
          <a:p>
            <a:pPr marL="0" indent="0" algn="just" eaLnBrk="1" hangingPunct="1">
              <a:buNone/>
            </a:pPr>
            <a:endParaRPr lang="cs-CZ" altLang="cs-CZ" sz="9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 eaLnBrk="1" hangingPunct="1">
              <a:buNone/>
            </a:pPr>
            <a:r>
              <a:rPr lang="cs-CZ" altLang="cs-CZ" sz="2100" b="1" dirty="0">
                <a:solidFill>
                  <a:schemeClr val="accent4">
                    <a:lumMod val="75000"/>
                  </a:schemeClr>
                </a:solidFill>
              </a:rPr>
              <a:t>k přihlášce se přikládají </a:t>
            </a:r>
            <a:r>
              <a:rPr lang="cs-CZ" altLang="cs-CZ" sz="2100" b="1" dirty="0">
                <a:solidFill>
                  <a:srgbClr val="FF0000"/>
                </a:solidFill>
              </a:rPr>
              <a:t>ověřené kopie vysvědčení ze základní školy </a:t>
            </a:r>
            <a:r>
              <a:rPr lang="cs-CZ" altLang="cs-CZ" sz="2100" dirty="0"/>
              <a:t>(poslední 2 ročníky) a pokud se vyžaduje:</a:t>
            </a:r>
          </a:p>
          <a:p>
            <a:pPr marL="0" indent="0" algn="just" eaLnBrk="1" hangingPunct="1">
              <a:buNone/>
            </a:pPr>
            <a:r>
              <a:rPr lang="cs-CZ" altLang="cs-CZ" sz="2100" b="1" dirty="0">
                <a:solidFill>
                  <a:srgbClr val="FF0000"/>
                </a:solidFill>
              </a:rPr>
              <a:t>+ potvrzení od lékaře </a:t>
            </a:r>
            <a:r>
              <a:rPr lang="cs-CZ" altLang="cs-CZ" sz="2100" dirty="0"/>
              <a:t>- povinná lékařská prohlídka – (PLP) – stáhnout  podklady na www stránkách</a:t>
            </a:r>
          </a:p>
          <a:p>
            <a:pPr marL="0" indent="0" algn="just" eaLnBrk="1" hangingPunct="1">
              <a:buNone/>
            </a:pPr>
            <a:r>
              <a:rPr lang="cs-CZ" altLang="cs-CZ" sz="2100" b="1" dirty="0">
                <a:solidFill>
                  <a:srgbClr val="FF0000"/>
                </a:solidFill>
              </a:rPr>
              <a:t>+</a:t>
            </a:r>
            <a:r>
              <a:rPr lang="cs-CZ" altLang="cs-CZ" sz="2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altLang="cs-CZ" sz="2100" b="1" dirty="0">
                <a:solidFill>
                  <a:srgbClr val="FF0000"/>
                </a:solidFill>
              </a:rPr>
              <a:t>potvrzení z Pedagogicko-psychologické poradny nebo SPC </a:t>
            </a:r>
            <a:r>
              <a:rPr lang="cs-CZ" altLang="cs-CZ" sz="2100" dirty="0"/>
              <a:t>(týká se zejména oborů s písmenem „E“ v kódu)  </a:t>
            </a:r>
          </a:p>
          <a:p>
            <a:pPr marL="0" indent="0" algn="just">
              <a:buNone/>
            </a:pPr>
            <a:endParaRPr lang="cs-CZ" altLang="cs-CZ" sz="900" b="1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cs-CZ" altLang="cs-CZ" sz="2100" b="1" dirty="0">
                <a:solidFill>
                  <a:srgbClr val="C00000"/>
                </a:solidFill>
              </a:rPr>
              <a:t>do </a:t>
            </a:r>
            <a:r>
              <a:rPr lang="cs-CZ" altLang="cs-CZ" sz="2100" b="1" u="sng" dirty="0">
                <a:solidFill>
                  <a:srgbClr val="C00000"/>
                </a:solidFill>
              </a:rPr>
              <a:t>1. 3. 2022 se přihlášky doručí</a:t>
            </a:r>
            <a:r>
              <a:rPr lang="cs-CZ" altLang="cs-CZ" sz="2100" b="1" dirty="0">
                <a:solidFill>
                  <a:srgbClr val="C00000"/>
                </a:solidFill>
              </a:rPr>
              <a:t> </a:t>
            </a:r>
            <a:r>
              <a:rPr lang="cs-CZ" altLang="cs-CZ" sz="2100" dirty="0">
                <a:solidFill>
                  <a:srgbClr val="C00000"/>
                </a:solidFill>
              </a:rPr>
              <a:t>řediteli SŠ (do oborů vzdělání s TZ </a:t>
            </a:r>
            <a:r>
              <a:rPr lang="cs-CZ" altLang="cs-CZ" sz="2100" b="1" u="sng" dirty="0">
                <a:solidFill>
                  <a:srgbClr val="C00000"/>
                </a:solidFill>
              </a:rPr>
              <a:t>do 30. 11. 2022</a:t>
            </a:r>
            <a:r>
              <a:rPr lang="cs-CZ" altLang="cs-CZ" sz="2100" b="1" dirty="0">
                <a:solidFill>
                  <a:srgbClr val="C00000"/>
                </a:solidFill>
              </a:rPr>
              <a:t>)</a:t>
            </a:r>
          </a:p>
          <a:p>
            <a:pPr marL="0" indent="0" algn="just">
              <a:buNone/>
            </a:pPr>
            <a:endParaRPr lang="cs-CZ" altLang="cs-CZ" sz="1100" dirty="0"/>
          </a:p>
          <a:p>
            <a:pPr marL="0" indent="0" eaLnBrk="1" hangingPunct="1">
              <a:buNone/>
            </a:pPr>
            <a:r>
              <a:rPr lang="cs-CZ" altLang="cs-CZ" sz="2100" b="1" dirty="0">
                <a:solidFill>
                  <a:schemeClr val="accent5">
                    <a:lumMod val="75000"/>
                  </a:schemeClr>
                </a:solidFill>
              </a:rPr>
              <a:t>Obecná kritéria k přijímacímu řízení jsou zveřejněna na stránkách MŠMT (KÚ)</a:t>
            </a:r>
          </a:p>
        </p:txBody>
      </p:sp>
      <p:sp>
        <p:nvSpPr>
          <p:cNvPr id="26628" name="Zástupný symbol pro obsah 3"/>
          <p:cNvSpPr>
            <a:spLocks noGrp="1"/>
          </p:cNvSpPr>
          <p:nvPr>
            <p:ph sz="half" idx="2"/>
          </p:nvPr>
        </p:nvSpPr>
        <p:spPr>
          <a:xfrm>
            <a:off x="4644008" y="1844824"/>
            <a:ext cx="4038600" cy="4392489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endParaRPr lang="cs-CZ" altLang="cs-CZ" sz="14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cs-CZ" altLang="cs-CZ" sz="1400" dirty="0"/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cs-CZ" altLang="cs-CZ" sz="2100" b="1" dirty="0">
                <a:solidFill>
                  <a:schemeClr val="accent5">
                    <a:lumMod val="75000"/>
                  </a:schemeClr>
                </a:solidFill>
              </a:rPr>
              <a:t>kritéria přijímacího řízení školy </a:t>
            </a:r>
            <a:r>
              <a:rPr lang="cs-CZ" altLang="cs-CZ" sz="2100" dirty="0">
                <a:solidFill>
                  <a:schemeClr val="accent5">
                    <a:lumMod val="75000"/>
                  </a:schemeClr>
                </a:solidFill>
              </a:rPr>
              <a:t>zveřejní její ředitel na webových stránkách školy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cs-CZ" altLang="cs-CZ" sz="1600" dirty="0"/>
          </a:p>
          <a:p>
            <a:pPr marL="0" indent="0" algn="just">
              <a:lnSpc>
                <a:spcPct val="90000"/>
              </a:lnSpc>
              <a:buNone/>
            </a:pPr>
            <a:r>
              <a:rPr lang="cs-CZ" altLang="cs-CZ" sz="2100" b="1" dirty="0">
                <a:solidFill>
                  <a:srgbClr val="0000CC"/>
                </a:solidFill>
              </a:rPr>
              <a:t>omluva u přijímací zkoušky </a:t>
            </a:r>
            <a:r>
              <a:rPr lang="cs-CZ" altLang="cs-CZ" sz="2100" dirty="0">
                <a:solidFill>
                  <a:srgbClr val="0000CC"/>
                </a:solidFill>
              </a:rPr>
              <a:t>pro vážné důvody se dokládá</a:t>
            </a:r>
            <a:r>
              <a:rPr lang="cs-CZ" altLang="cs-CZ" sz="2100" b="1" dirty="0">
                <a:solidFill>
                  <a:srgbClr val="0000CC"/>
                </a:solidFill>
              </a:rPr>
              <a:t> do 3 dnů </a:t>
            </a:r>
            <a:r>
              <a:rPr lang="cs-CZ" altLang="cs-CZ" sz="2100" dirty="0">
                <a:solidFill>
                  <a:srgbClr val="0000CC"/>
                </a:solidFill>
              </a:rPr>
              <a:t>po jejím konání</a:t>
            </a:r>
            <a:endParaRPr lang="cs-CZ" altLang="cs-CZ" sz="13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cs-CZ" sz="16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cs-CZ" sz="2100" b="1" dirty="0">
                <a:solidFill>
                  <a:schemeClr val="bg2">
                    <a:lumMod val="25000"/>
                  </a:schemeClr>
                </a:solidFill>
              </a:rPr>
              <a:t>do 10 pracovních dnů </a:t>
            </a:r>
            <a:r>
              <a:rPr lang="cs-CZ" sz="2100" dirty="0">
                <a:solidFill>
                  <a:schemeClr val="bg2">
                    <a:lumMod val="25000"/>
                  </a:schemeClr>
                </a:solidFill>
              </a:rPr>
              <a:t>ode dne oznámení o přijetí se odevzdá na střední školu </a:t>
            </a:r>
            <a:r>
              <a:rPr lang="cs-CZ" sz="2100" b="1" dirty="0">
                <a:solidFill>
                  <a:schemeClr val="bg2">
                    <a:lumMod val="25000"/>
                  </a:schemeClr>
                </a:solidFill>
              </a:rPr>
              <a:t>zápisový lístek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cs-CZ" altLang="cs-CZ" sz="16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cs-CZ" sz="2100" b="1" dirty="0">
                <a:solidFill>
                  <a:srgbClr val="7030A0"/>
                </a:solidFill>
              </a:rPr>
              <a:t>odvolání se posílá do 3 dnů </a:t>
            </a:r>
            <a:r>
              <a:rPr lang="cs-CZ" sz="2100" dirty="0">
                <a:solidFill>
                  <a:srgbClr val="7030A0"/>
                </a:solidFill>
              </a:rPr>
              <a:t>od převzetí rozhodnutí o nepřijetí</a:t>
            </a:r>
          </a:p>
          <a:p>
            <a:pPr marL="0" indent="0" algn="just">
              <a:lnSpc>
                <a:spcPct val="90000"/>
              </a:lnSpc>
              <a:buNone/>
            </a:pPr>
            <a:endParaRPr lang="cs-CZ" sz="1600" dirty="0"/>
          </a:p>
          <a:p>
            <a:pPr marL="0" indent="0" algn="just">
              <a:lnSpc>
                <a:spcPct val="90000"/>
              </a:lnSpc>
              <a:buNone/>
            </a:pPr>
            <a:r>
              <a:rPr lang="cs-CZ" altLang="cs-CZ" sz="2100" dirty="0">
                <a:solidFill>
                  <a:schemeClr val="accent6">
                    <a:lumMod val="75000"/>
                  </a:schemeClr>
                </a:solidFill>
              </a:rPr>
              <a:t>od druhého kola je </a:t>
            </a:r>
            <a:r>
              <a:rPr lang="cs-CZ" altLang="cs-CZ" sz="2100" b="1" dirty="0">
                <a:solidFill>
                  <a:schemeClr val="accent6">
                    <a:lumMod val="75000"/>
                  </a:schemeClr>
                </a:solidFill>
              </a:rPr>
              <a:t>počet podaných přihlášek neomezen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cs-CZ" sz="1600" dirty="0"/>
          </a:p>
          <a:p>
            <a:pPr marL="0" indent="0" algn="just">
              <a:lnSpc>
                <a:spcPct val="90000"/>
              </a:lnSpc>
              <a:buNone/>
            </a:pPr>
            <a:r>
              <a:rPr lang="cs-CZ" sz="2100" b="1" dirty="0">
                <a:solidFill>
                  <a:schemeClr val="accent2">
                    <a:lumMod val="75000"/>
                  </a:schemeClr>
                </a:solidFill>
              </a:rPr>
              <a:t>volná místa </a:t>
            </a:r>
            <a:r>
              <a:rPr lang="cs-CZ" sz="2100" dirty="0">
                <a:solidFill>
                  <a:schemeClr val="accent2">
                    <a:lumMod val="75000"/>
                  </a:schemeClr>
                </a:solidFill>
              </a:rPr>
              <a:t>jsou zveřejněna na webových stránkách škol a KÚ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cs-CZ" sz="21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13387"/>
            <a:ext cx="1152128" cy="83671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87"/>
            <a:ext cx="7528620" cy="135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72333"/>
      </p:ext>
    </p:extLst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7931224" cy="936104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Jednotná zkouška – termíny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cs-CZ" altLang="cs-CZ" b="1" dirty="0">
                <a:solidFill>
                  <a:srgbClr val="004289"/>
                </a:solidFill>
              </a:rPr>
              <a:t>Termíny konání jednotné přijímací zkoušky </a:t>
            </a:r>
          </a:p>
          <a:p>
            <a:pPr marL="0" indent="0" algn="ctr">
              <a:buNone/>
            </a:pPr>
            <a:r>
              <a:rPr lang="cs-CZ" altLang="cs-CZ" b="1" dirty="0">
                <a:solidFill>
                  <a:srgbClr val="004289"/>
                </a:solidFill>
              </a:rPr>
              <a:t>ve školním roce 2022/2023:</a:t>
            </a:r>
          </a:p>
          <a:p>
            <a:pPr marL="0" indent="0">
              <a:buNone/>
            </a:pPr>
            <a:endParaRPr lang="cs-CZ" altLang="cs-CZ" sz="2000" dirty="0"/>
          </a:p>
          <a:p>
            <a:pPr marL="0" indent="0">
              <a:buNone/>
              <a:tabLst>
                <a:tab pos="2509838" algn="l"/>
              </a:tabLst>
            </a:pPr>
            <a:r>
              <a:rPr lang="cs-CZ" altLang="cs-CZ" b="1" dirty="0">
                <a:solidFill>
                  <a:srgbClr val="004289"/>
                </a:solidFill>
              </a:rPr>
              <a:t>4leté obory vzdělání: 	</a:t>
            </a:r>
            <a:r>
              <a:rPr lang="cs-CZ" altLang="cs-CZ" dirty="0">
                <a:solidFill>
                  <a:srgbClr val="004289"/>
                </a:solidFill>
              </a:rPr>
              <a:t>1. termín: úterý </a:t>
            </a:r>
            <a:r>
              <a:rPr lang="cs-CZ" altLang="cs-CZ" b="1" dirty="0">
                <a:solidFill>
                  <a:srgbClr val="C00000"/>
                </a:solidFill>
              </a:rPr>
              <a:t>13. dubna 2023</a:t>
            </a:r>
          </a:p>
          <a:p>
            <a:pPr marL="0" indent="0">
              <a:buNone/>
              <a:tabLst>
                <a:tab pos="2509838" algn="l"/>
              </a:tabLst>
            </a:pPr>
            <a:r>
              <a:rPr lang="cs-CZ" altLang="cs-CZ" sz="1400" dirty="0">
                <a:solidFill>
                  <a:srgbClr val="004289"/>
                </a:solidFill>
              </a:rPr>
              <a:t>(včetně nástavbového studia)	</a:t>
            </a:r>
            <a:r>
              <a:rPr lang="cs-CZ" altLang="cs-CZ" dirty="0">
                <a:solidFill>
                  <a:srgbClr val="004289"/>
                </a:solidFill>
              </a:rPr>
              <a:t>2. termín: středa </a:t>
            </a:r>
            <a:r>
              <a:rPr lang="cs-CZ" altLang="cs-CZ" b="1" dirty="0">
                <a:solidFill>
                  <a:srgbClr val="C00000"/>
                </a:solidFill>
              </a:rPr>
              <a:t>14. dubna 2023</a:t>
            </a:r>
          </a:p>
          <a:p>
            <a:pPr marL="0" indent="0">
              <a:buNone/>
            </a:pPr>
            <a:endParaRPr lang="cs-CZ" altLang="cs-CZ" dirty="0">
              <a:solidFill>
                <a:srgbClr val="004289"/>
              </a:solidFill>
            </a:endParaRPr>
          </a:p>
          <a:p>
            <a:pPr marL="0" indent="0">
              <a:buNone/>
              <a:tabLst>
                <a:tab pos="2509838" algn="l"/>
              </a:tabLst>
            </a:pPr>
            <a:r>
              <a:rPr lang="cs-CZ" altLang="cs-CZ" b="1" dirty="0">
                <a:solidFill>
                  <a:srgbClr val="004289"/>
                </a:solidFill>
              </a:rPr>
              <a:t>6letá a 8letá gymnázia:	</a:t>
            </a:r>
            <a:r>
              <a:rPr lang="cs-CZ" altLang="cs-CZ" dirty="0">
                <a:solidFill>
                  <a:srgbClr val="004289"/>
                </a:solidFill>
              </a:rPr>
              <a:t>1. termín: úterý </a:t>
            </a:r>
            <a:r>
              <a:rPr lang="cs-CZ" altLang="cs-CZ" b="1" dirty="0">
                <a:solidFill>
                  <a:srgbClr val="004289"/>
                </a:solidFill>
              </a:rPr>
              <a:t>17. dubna 2023</a:t>
            </a:r>
          </a:p>
          <a:p>
            <a:pPr marL="0" indent="0">
              <a:buNone/>
              <a:tabLst>
                <a:tab pos="2509838" algn="l"/>
              </a:tabLst>
            </a:pPr>
            <a:r>
              <a:rPr lang="cs-CZ" altLang="cs-CZ" dirty="0">
                <a:solidFill>
                  <a:srgbClr val="004289"/>
                </a:solidFill>
              </a:rPr>
              <a:t>	2. termín: středa </a:t>
            </a:r>
            <a:r>
              <a:rPr lang="cs-CZ" altLang="cs-CZ" b="1" dirty="0">
                <a:solidFill>
                  <a:srgbClr val="004289"/>
                </a:solidFill>
              </a:rPr>
              <a:t>18. dubna 2023</a:t>
            </a:r>
          </a:p>
          <a:p>
            <a:pPr marL="0" indent="0">
              <a:buNone/>
            </a:pPr>
            <a:endParaRPr lang="cs-CZ" altLang="cs-CZ" dirty="0">
              <a:solidFill>
                <a:srgbClr val="004289"/>
              </a:solidFill>
            </a:endParaRPr>
          </a:p>
          <a:p>
            <a:pPr marL="0" indent="0">
              <a:buNone/>
            </a:pPr>
            <a:r>
              <a:rPr lang="cs-CZ" altLang="cs-CZ" b="1" dirty="0">
                <a:solidFill>
                  <a:srgbClr val="004289"/>
                </a:solidFill>
              </a:rPr>
              <a:t>náhradní termín je stanoven pro všechny obory vzdělání jednotně:</a:t>
            </a:r>
          </a:p>
          <a:p>
            <a:pPr marL="0" indent="0">
              <a:buNone/>
              <a:tabLst>
                <a:tab pos="2509838" algn="l"/>
              </a:tabLst>
            </a:pPr>
            <a:r>
              <a:rPr lang="cs-CZ" altLang="cs-CZ" dirty="0">
                <a:solidFill>
                  <a:srgbClr val="004289"/>
                </a:solidFill>
              </a:rPr>
              <a:t>	1. termín: úterý </a:t>
            </a:r>
            <a:r>
              <a:rPr lang="cs-CZ" altLang="cs-CZ" b="1" dirty="0">
                <a:solidFill>
                  <a:srgbClr val="C00000"/>
                </a:solidFill>
              </a:rPr>
              <a:t>10. května 2023</a:t>
            </a:r>
          </a:p>
          <a:p>
            <a:pPr marL="0" indent="0">
              <a:buNone/>
              <a:tabLst>
                <a:tab pos="2509838" algn="l"/>
              </a:tabLst>
            </a:pPr>
            <a:r>
              <a:rPr lang="cs-CZ" altLang="cs-CZ" dirty="0">
                <a:solidFill>
                  <a:srgbClr val="004289"/>
                </a:solidFill>
              </a:rPr>
              <a:t>	2. termín: středa </a:t>
            </a:r>
            <a:r>
              <a:rPr lang="cs-CZ" altLang="cs-CZ" b="1" dirty="0">
                <a:solidFill>
                  <a:srgbClr val="C00000"/>
                </a:solidFill>
              </a:rPr>
              <a:t>11. května 2023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28620" cy="134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54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244864"/>
            <a:ext cx="7992888" cy="959999"/>
          </a:xfrm>
        </p:spPr>
        <p:txBody>
          <a:bodyPr>
            <a:normAutofit fontScale="90000"/>
          </a:bodyPr>
          <a:lstStyle/>
          <a:p>
            <a:br>
              <a:rPr lang="cs-CZ" dirty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Krajská stipendia</a:t>
            </a:r>
            <a:br>
              <a:rPr lang="cs-CZ" dirty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1800" dirty="0">
                <a:solidFill>
                  <a:srgbClr val="1008B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podminky-vyplaceni-krajskych-stipendii_2022.pdf (msk.cz)</a:t>
            </a:r>
            <a:br>
              <a:rPr lang="cs-CZ" altLang="cs-CZ" sz="1800" dirty="0">
                <a:solidFill>
                  <a:srgbClr val="1008B8"/>
                </a:solidFill>
              </a:rPr>
            </a:br>
            <a:endParaRPr lang="cs-CZ" sz="1800" dirty="0">
              <a:solidFill>
                <a:srgbClr val="100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altLang="cs-CZ" b="1" dirty="0">
                <a:solidFill>
                  <a:srgbClr val="00B050"/>
                </a:solidFill>
              </a:rPr>
              <a:t>ve školním roce 2022/2023 - u</a:t>
            </a:r>
            <a:r>
              <a:rPr lang="cs-CZ" b="1" dirty="0">
                <a:solidFill>
                  <a:srgbClr val="00B050"/>
                </a:solidFill>
              </a:rPr>
              <a:t> denní formy řádného studia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b="1" dirty="0"/>
              <a:t>Obory vzdělání podporované motivační a prospěchovou složkou:</a:t>
            </a:r>
          </a:p>
          <a:p>
            <a:pPr marL="0" indent="0">
              <a:buNone/>
            </a:pPr>
            <a:r>
              <a:rPr lang="cs-CZ" sz="1900" dirty="0"/>
              <a:t>Pokrývač, Klempíř, Kominík, Řezník-uzenář, Malíř a lakýrník, Montér suchých staveb, Tesař, Zedník, Pekař, Nástrojař</a:t>
            </a:r>
          </a:p>
          <a:p>
            <a:pPr marL="0" indent="0">
              <a:buNone/>
            </a:pPr>
            <a:endParaRPr lang="cs-CZ" sz="1500" b="1" dirty="0"/>
          </a:p>
          <a:p>
            <a:pPr marL="0" indent="0">
              <a:buNone/>
            </a:pPr>
            <a:r>
              <a:rPr lang="cs-CZ" sz="2500" b="1" dirty="0"/>
              <a:t>Obory vzdělání podporované prospěchovou složkou:</a:t>
            </a:r>
          </a:p>
          <a:p>
            <a:pPr marL="0" indent="0">
              <a:buNone/>
            </a:pPr>
            <a:r>
              <a:rPr lang="cs-CZ" sz="1900" dirty="0"/>
              <a:t>Elektrikář, Elektrikář-silnoproud, Elektromechanik pro zařízení a přístroje, Jemný mechanik, Tiskař na polygrafických strojích, Výrobce potravin, Autolakýrník, Autoelektrikář, Karosář, Železničář, Strojník silničních strojů, Ošetřovatel, Zahradník, Mechanik strojů a zařízení, Mechanik seřizovač,  Mechanik instalatérských a elektrotechnických zařízení, Operátor dřevařské a nábytkářské výroby</a:t>
            </a:r>
          </a:p>
          <a:p>
            <a:pPr marL="0" indent="0">
              <a:buNone/>
            </a:pPr>
            <a:endParaRPr lang="cs-CZ" sz="1500" dirty="0"/>
          </a:p>
          <a:p>
            <a:pPr marL="0" indent="0">
              <a:buNone/>
            </a:pPr>
            <a:r>
              <a:rPr lang="cs-CZ" b="1" u="sng" dirty="0">
                <a:solidFill>
                  <a:srgbClr val="FF0000"/>
                </a:solidFill>
              </a:rPr>
              <a:t>U vybraných oborů lze získat na stipendiích až 17 000,- za školní rok.</a:t>
            </a:r>
          </a:p>
          <a:p>
            <a:pPr marL="0" indent="0">
              <a:buNone/>
            </a:pPr>
            <a:endParaRPr lang="cs-CZ" b="1" u="sng" dirty="0"/>
          </a:p>
        </p:txBody>
      </p:sp>
      <p:pic>
        <p:nvPicPr>
          <p:cNvPr id="4" name="Obrázek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92"/>
            <a:ext cx="1152128" cy="83671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"/>
            <a:ext cx="7528620" cy="133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41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52128"/>
          </a:xfrm>
        </p:spPr>
        <p:txBody>
          <a:bodyPr>
            <a:noAutofit/>
          </a:bodyPr>
          <a:lstStyle/>
          <a:p>
            <a:br>
              <a:rPr lang="cs-CZ" sz="20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dirty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Krajská stipendia</a:t>
            </a:r>
            <a:br>
              <a:rPr lang="cs-CZ" sz="2000" dirty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1600" dirty="0">
                <a:solidFill>
                  <a:srgbClr val="1008B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podminky-vyplaceni-krajskych-stipendii</a:t>
            </a:r>
            <a:r>
              <a:rPr lang="cs-CZ" sz="2000" dirty="0">
                <a:solidFill>
                  <a:srgbClr val="1008B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_2022.pdf (msk.cz)</a:t>
            </a:r>
            <a:br>
              <a:rPr lang="cs-CZ" altLang="cs-CZ" sz="2000" dirty="0">
                <a:solidFill>
                  <a:srgbClr val="1008B8"/>
                </a:solidFill>
              </a:rPr>
            </a:br>
            <a:endParaRPr lang="cs-CZ" sz="20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i="0" dirty="0">
                <a:solidFill>
                  <a:srgbClr val="000000"/>
                </a:solidFill>
                <a:effectLst/>
                <a:latin typeface="Mukta Vaani"/>
              </a:rPr>
              <a:t>Stipendia v organizacích okrajových lokalit kraje</a:t>
            </a:r>
          </a:p>
          <a:p>
            <a:pPr marL="0" indent="0">
              <a:buNone/>
            </a:pPr>
            <a:r>
              <a:rPr lang="cs-CZ" sz="1600" b="0" i="0" dirty="0">
                <a:solidFill>
                  <a:srgbClr val="000000"/>
                </a:solidFill>
                <a:effectLst/>
                <a:latin typeface="Mukta Vaani"/>
              </a:rPr>
              <a:t>Stipendium ve školách okrajových lokalit kraje zahrnuje 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Mukta Vaani"/>
              </a:rPr>
              <a:t>jak motivační, tak prospěchovou složku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Mukta Vaani"/>
              </a:rPr>
              <a:t>.</a:t>
            </a:r>
            <a:endParaRPr lang="pl-PL" sz="1600" b="1" i="0" dirty="0">
              <a:solidFill>
                <a:srgbClr val="000000"/>
              </a:solidFill>
              <a:effectLst/>
              <a:latin typeface="Mukta Vaani"/>
            </a:endParaRPr>
          </a:p>
          <a:p>
            <a:pPr marL="0" indent="0" algn="l">
              <a:buNone/>
            </a:pPr>
            <a:r>
              <a:rPr lang="cs-CZ" sz="1400" b="1" i="0" dirty="0">
                <a:solidFill>
                  <a:srgbClr val="000000"/>
                </a:solidFill>
                <a:effectLst/>
                <a:latin typeface="Mukta Vaani"/>
              </a:rPr>
              <a:t>Podporované školy a obory</a:t>
            </a:r>
          </a:p>
          <a:p>
            <a:pPr marL="0" indent="0" algn="l">
              <a:buNone/>
            </a:pPr>
            <a:r>
              <a:rPr lang="cs-CZ" sz="1600" b="1" i="0" u="sng" dirty="0">
                <a:solidFill>
                  <a:srgbClr val="004289"/>
                </a:solidFill>
                <a:effectLst/>
                <a:latin typeface="Mukta Vaani"/>
                <a:hlinkClick r:id="rId3"/>
              </a:rPr>
              <a:t>Střední škola, Jablunkov, příspěvková organizace</a:t>
            </a:r>
            <a:endParaRPr lang="cs-CZ" sz="1600" b="0" i="0" dirty="0">
              <a:solidFill>
                <a:srgbClr val="000000"/>
              </a:solidFill>
              <a:effectLst/>
              <a:latin typeface="Mukta Vaani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200" b="1" i="0" dirty="0">
                <a:solidFill>
                  <a:srgbClr val="000000"/>
                </a:solidFill>
                <a:effectLst/>
                <a:latin typeface="Mukta Vaani"/>
              </a:rPr>
              <a:t>Obory:</a:t>
            </a:r>
            <a:r>
              <a:rPr lang="cs-CZ" sz="1200" b="0" i="0" dirty="0">
                <a:solidFill>
                  <a:srgbClr val="000000"/>
                </a:solidFill>
                <a:effectLst/>
                <a:latin typeface="Mukta Vaani"/>
              </a:rPr>
              <a:t> Dopravní prostředky, Mechanik opravář motorových vozidel, Opravář zemědělských strojů, Kuchař – číšník</a:t>
            </a:r>
          </a:p>
          <a:p>
            <a:pPr algn="l"/>
            <a:endParaRPr lang="cs-CZ" sz="1200" b="1" i="0" u="sng" dirty="0">
              <a:solidFill>
                <a:srgbClr val="004289"/>
              </a:solidFill>
              <a:effectLst/>
              <a:latin typeface="Mukta Vaani"/>
              <a:hlinkClick r:id="rId4"/>
            </a:endParaRPr>
          </a:p>
          <a:p>
            <a:pPr marL="0" indent="0" algn="l">
              <a:buNone/>
            </a:pPr>
            <a:r>
              <a:rPr lang="cs-CZ" sz="1600" b="1" i="0" u="sng" dirty="0">
                <a:solidFill>
                  <a:srgbClr val="004289"/>
                </a:solidFill>
                <a:effectLst/>
                <a:latin typeface="Mukta Vaani"/>
                <a:hlinkClick r:id="rId4"/>
              </a:rPr>
              <a:t>Střední odborná škola a Základní škola, Město Albrechtice, příspěvková organizace</a:t>
            </a:r>
            <a:endParaRPr lang="cs-CZ" sz="1600" b="0" i="0" dirty="0">
              <a:solidFill>
                <a:srgbClr val="000000"/>
              </a:solidFill>
              <a:effectLst/>
              <a:latin typeface="Mukta Vaani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200" b="1" i="0" dirty="0">
                <a:solidFill>
                  <a:srgbClr val="000000"/>
                </a:solidFill>
                <a:effectLst/>
                <a:latin typeface="Mukta Vaani"/>
              </a:rPr>
              <a:t>Obory:</a:t>
            </a:r>
            <a:r>
              <a:rPr lang="cs-CZ" sz="1200" b="0" i="0" dirty="0">
                <a:solidFill>
                  <a:srgbClr val="000000"/>
                </a:solidFill>
                <a:effectLst/>
                <a:latin typeface="Mukta Vaani"/>
              </a:rPr>
              <a:t> Strojní mechanik, Zemědělec – farmář, Zahradník, Kuchař – číšník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cs-CZ" sz="1200" b="0" i="0" dirty="0">
              <a:solidFill>
                <a:srgbClr val="000000"/>
              </a:solidFill>
              <a:effectLst/>
              <a:latin typeface="Mukta Vaani"/>
            </a:endParaRPr>
          </a:p>
          <a:p>
            <a:pPr marL="0" indent="0" algn="l">
              <a:buNone/>
            </a:pPr>
            <a:r>
              <a:rPr lang="cs-CZ" sz="1600" b="1" i="0" u="sng" dirty="0">
                <a:solidFill>
                  <a:srgbClr val="004289"/>
                </a:solidFill>
                <a:effectLst/>
                <a:latin typeface="Mukta Vaani"/>
                <a:hlinkClick r:id="rId5"/>
              </a:rPr>
              <a:t>Gymnázium a Střední odborná škola, Rýmařov, příspěvková organizace</a:t>
            </a:r>
            <a:endParaRPr lang="cs-CZ" sz="1600" b="0" i="0" dirty="0">
              <a:solidFill>
                <a:srgbClr val="000000"/>
              </a:solidFill>
              <a:effectLst/>
              <a:latin typeface="Mukta Vaani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200" b="1" i="0" dirty="0">
                <a:solidFill>
                  <a:srgbClr val="000000"/>
                </a:solidFill>
                <a:effectLst/>
                <a:latin typeface="Mukta Vaani"/>
              </a:rPr>
              <a:t>Obory:</a:t>
            </a:r>
            <a:r>
              <a:rPr lang="cs-CZ" sz="1200" b="0" i="0" dirty="0">
                <a:solidFill>
                  <a:srgbClr val="000000"/>
                </a:solidFill>
                <a:effectLst/>
                <a:latin typeface="Mukta Vaani"/>
              </a:rPr>
              <a:t> Opravář zemědělských strojů, Kuchař – číšník, Masér sportovní a rekondiční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cs-CZ" sz="1200" b="0" i="0" dirty="0">
              <a:solidFill>
                <a:srgbClr val="000000"/>
              </a:solidFill>
              <a:effectLst/>
              <a:latin typeface="Mukta Vaani"/>
            </a:endParaRPr>
          </a:p>
          <a:p>
            <a:pPr marL="0" indent="0" algn="l">
              <a:buNone/>
            </a:pPr>
            <a:r>
              <a:rPr lang="cs-CZ" sz="1600" b="1" i="0" u="sng" dirty="0">
                <a:solidFill>
                  <a:srgbClr val="004289"/>
                </a:solidFill>
                <a:effectLst/>
                <a:latin typeface="Mukta Vaani"/>
                <a:hlinkClick r:id="rId6"/>
              </a:rPr>
              <a:t>Střední škola, Odry, příspěvková organizace</a:t>
            </a:r>
            <a:endParaRPr lang="cs-CZ" sz="1600" b="0" i="0" dirty="0">
              <a:solidFill>
                <a:srgbClr val="000000"/>
              </a:solidFill>
              <a:effectLst/>
              <a:latin typeface="Mukta Vaani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200" b="1" i="0" dirty="0">
                <a:solidFill>
                  <a:srgbClr val="000000"/>
                </a:solidFill>
                <a:effectLst/>
                <a:latin typeface="Mukta Vaani"/>
              </a:rPr>
              <a:t>Obory:</a:t>
            </a:r>
            <a:r>
              <a:rPr lang="cs-CZ" sz="1200" b="0" i="0" dirty="0">
                <a:solidFill>
                  <a:srgbClr val="000000"/>
                </a:solidFill>
                <a:effectLst/>
                <a:latin typeface="Mukta Vaani"/>
              </a:rPr>
              <a:t> Mechanik opravář motorových vozidel, Kuchař – číšník</a:t>
            </a:r>
          </a:p>
          <a:p>
            <a:pPr marL="0" indent="0">
              <a:buNone/>
            </a:pPr>
            <a:endParaRPr lang="cs-CZ" sz="1600" b="1" u="sng" dirty="0"/>
          </a:p>
        </p:txBody>
      </p:sp>
      <p:pic>
        <p:nvPicPr>
          <p:cNvPr id="4" name="Obrázek 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92"/>
            <a:ext cx="1152128" cy="83671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"/>
            <a:ext cx="7528620" cy="133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79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539552" y="1061864"/>
            <a:ext cx="8147248" cy="1143000"/>
          </a:xfrm>
        </p:spPr>
        <p:txBody>
          <a:bodyPr>
            <a:normAutofit/>
          </a:bodyPr>
          <a:lstStyle/>
          <a:p>
            <a:r>
              <a:rPr lang="cs-CZ" altLang="cs-CZ" sz="2800" dirty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Informace na internetu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cs-CZ" b="1" i="1" u="sng" dirty="0">
                <a:solidFill>
                  <a:srgbClr val="0070C0"/>
                </a:solidFill>
              </a:rPr>
              <a:t>www.uradprace.cz </a:t>
            </a:r>
            <a:r>
              <a:rPr lang="cs-CZ" i="1" u="sng" dirty="0"/>
              <a:t> </a:t>
            </a:r>
            <a:r>
              <a:rPr lang="cs-CZ" i="1" dirty="0"/>
              <a:t>- informace z úřadů práce, statistiky, informace o školách a oborech, volná pracovní místa, vzory životopisů, informace se sociální tématikou, Eures poradenství  (práce v zemích EU, Švýcarska), </a:t>
            </a:r>
          </a:p>
          <a:p>
            <a:pPr>
              <a:defRPr/>
            </a:pPr>
            <a:r>
              <a:rPr lang="cs-CZ" b="1" i="1" u="sng" dirty="0">
                <a:solidFill>
                  <a:srgbClr val="0070C0"/>
                </a:solidFill>
              </a:rPr>
              <a:t>www.infoabsolvent.cz</a:t>
            </a:r>
            <a:r>
              <a:rPr lang="cs-CZ" i="1" dirty="0"/>
              <a:t> - informační systém o uplatnění absolventů na trhu práce, výběr podle oboru, školy, povolání, videa, Profitest</a:t>
            </a:r>
          </a:p>
          <a:p>
            <a:pPr>
              <a:defRPr/>
            </a:pPr>
            <a:r>
              <a:rPr lang="cs-CZ" b="1" i="1" u="sng" dirty="0">
                <a:solidFill>
                  <a:srgbClr val="0070C0"/>
                </a:solidFill>
              </a:rPr>
              <a:t>www.atlasskolstvi.cz</a:t>
            </a:r>
            <a:r>
              <a:rPr lang="cs-CZ" i="1" dirty="0"/>
              <a:t> - vyhledávání škol a oborů v ČR </a:t>
            </a:r>
          </a:p>
          <a:p>
            <a:pPr>
              <a:defRPr/>
            </a:pPr>
            <a:r>
              <a:rPr lang="cs-CZ" b="1" i="1" u="sng" dirty="0">
                <a:solidFill>
                  <a:srgbClr val="0070C0"/>
                </a:solidFill>
              </a:rPr>
              <a:t>www.nsp.cz</a:t>
            </a:r>
            <a:r>
              <a:rPr lang="cs-CZ" i="1" dirty="0">
                <a:solidFill>
                  <a:srgbClr val="0070C0"/>
                </a:solidFill>
              </a:rPr>
              <a:t>  </a:t>
            </a:r>
            <a:r>
              <a:rPr lang="cs-CZ" i="1" dirty="0"/>
              <a:t>-</a:t>
            </a:r>
            <a:r>
              <a:rPr lang="cs-CZ" i="1" dirty="0">
                <a:solidFill>
                  <a:srgbClr val="0070C0"/>
                </a:solidFill>
              </a:rPr>
              <a:t> </a:t>
            </a:r>
            <a:r>
              <a:rPr lang="cs-CZ" i="1" dirty="0"/>
              <a:t>Národní soustava povolání (NSP) </a:t>
            </a:r>
          </a:p>
          <a:p>
            <a:pPr>
              <a:defRPr/>
            </a:pPr>
            <a:r>
              <a:rPr lang="cs-CZ" b="1" i="1" u="sng" dirty="0">
                <a:solidFill>
                  <a:srgbClr val="0070C0"/>
                </a:solidFill>
              </a:rPr>
              <a:t>www.msk.cz</a:t>
            </a:r>
            <a:r>
              <a:rPr lang="cs-CZ" i="1" dirty="0">
                <a:solidFill>
                  <a:srgbClr val="0070C0"/>
                </a:solidFill>
              </a:rPr>
              <a:t> </a:t>
            </a:r>
            <a:r>
              <a:rPr lang="cs-CZ" i="1" dirty="0"/>
              <a:t>- informace o přijímacím řízení, volná místa po 1.kole, Řemeslo má respekt, Krajská stipendia </a:t>
            </a:r>
          </a:p>
          <a:p>
            <a:pPr>
              <a:defRPr/>
            </a:pPr>
            <a:r>
              <a:rPr lang="cs-CZ" b="1" i="1" u="sng" dirty="0">
                <a:solidFill>
                  <a:srgbClr val="0070C0"/>
                </a:solidFill>
              </a:rPr>
              <a:t>www.mujzivotposkole.cz</a:t>
            </a:r>
            <a:r>
              <a:rPr lang="cs-CZ" i="1" dirty="0"/>
              <a:t> - aplikace vhodná k volbě budoucí kariéry</a:t>
            </a:r>
          </a:p>
          <a:p>
            <a:pPr>
              <a:defRPr/>
            </a:pPr>
            <a:r>
              <a:rPr lang="cs-CZ" b="1" i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https://cesta k zamestnani.cz</a:t>
            </a:r>
            <a:r>
              <a:rPr lang="cs-CZ" i="1" dirty="0"/>
              <a:t> - aplikace pomáhá najít si svou cestu k zaměstnání vhodná k volbě budoucí kariéry</a:t>
            </a:r>
            <a:endParaRPr lang="cs-CZ" dirty="0"/>
          </a:p>
          <a:p>
            <a:pPr>
              <a:defRPr/>
            </a:pPr>
            <a:r>
              <a:rPr lang="cs-CZ" b="1" i="1" u="sng" dirty="0">
                <a:solidFill>
                  <a:srgbClr val="0070C0"/>
                </a:solidFill>
              </a:rPr>
              <a:t>www.cermat.cz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cs-CZ" dirty="0"/>
              <a:t>-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i="1" dirty="0"/>
              <a:t>jednotné přijímací zkoušky na maturitní obory </a:t>
            </a:r>
          </a:p>
          <a:p>
            <a:pPr>
              <a:defRPr/>
            </a:pPr>
            <a:r>
              <a:rPr lang="cs-CZ" b="1" i="1" u="sng" dirty="0">
                <a:solidFill>
                  <a:srgbClr val="0070C0"/>
                </a:solidFill>
              </a:rPr>
              <a:t>www.jobhub.cz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-</a:t>
            </a:r>
            <a:r>
              <a:rPr lang="cs-CZ" i="1" dirty="0"/>
              <a:t> vše pro rozvoj kariéry na jednom místě</a:t>
            </a:r>
          </a:p>
          <a:p>
            <a:pPr>
              <a:defRPr/>
            </a:pPr>
            <a:r>
              <a:rPr lang="cs-CZ" b="1" i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https://karierko.cz</a:t>
            </a:r>
            <a:r>
              <a:rPr lang="cs-CZ" b="1" i="1" dirty="0">
                <a:solidFill>
                  <a:srgbClr val="0070C0"/>
                </a:solidFill>
              </a:rPr>
              <a:t> </a:t>
            </a:r>
            <a:r>
              <a:rPr lang="cs-CZ" i="1" dirty="0"/>
              <a:t>– kariérní platforma pro studenty</a:t>
            </a:r>
          </a:p>
          <a:p>
            <a:pPr marL="0" indent="0" eaLnBrk="1" hangingPunct="1">
              <a:buNone/>
              <a:defRPr/>
            </a:pP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32657"/>
            <a:ext cx="1152128" cy="83671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57"/>
            <a:ext cx="7528620" cy="137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4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926976"/>
          </a:xfrm>
        </p:spPr>
        <p:txBody>
          <a:bodyPr>
            <a:normAutofit/>
          </a:bodyPr>
          <a:lstStyle/>
          <a:p>
            <a:r>
              <a:rPr lang="cs-CZ" altLang="cs-CZ" sz="3100" dirty="0">
                <a:solidFill>
                  <a:srgbClr val="1008B8"/>
                </a:solidFill>
              </a:rPr>
              <a:t>www.infoabsolvent.cz</a:t>
            </a:r>
            <a:endParaRPr lang="cs-CZ" altLang="cs-CZ" dirty="0">
              <a:solidFill>
                <a:srgbClr val="1008B8"/>
              </a:solidFill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032448"/>
          </a:xfrm>
        </p:spPr>
        <p:txBody>
          <a:bodyPr>
            <a:normAutofit fontScale="55000" lnSpcReduction="20000"/>
          </a:bodyPr>
          <a:lstStyle/>
          <a:p>
            <a:pPr marL="15875" indent="0">
              <a:buNone/>
            </a:pPr>
            <a:endParaRPr lang="cs-CZ" altLang="cs-CZ" sz="4000" b="1" dirty="0"/>
          </a:p>
          <a:p>
            <a:pPr marL="15875" indent="0">
              <a:buNone/>
            </a:pPr>
            <a:endParaRPr lang="cs-CZ" altLang="cs-CZ" sz="4000" b="1" dirty="0"/>
          </a:p>
          <a:p>
            <a:pPr marL="15875" indent="0">
              <a:buNone/>
            </a:pPr>
            <a:endParaRPr lang="cs-CZ" altLang="cs-CZ" sz="4000" b="1" dirty="0"/>
          </a:p>
          <a:p>
            <a:pPr marL="15875" indent="0">
              <a:buNone/>
            </a:pPr>
            <a:endParaRPr lang="cs-CZ" altLang="cs-CZ" sz="3200" b="1" dirty="0"/>
          </a:p>
          <a:p>
            <a:pPr marL="15875" indent="0">
              <a:buNone/>
            </a:pPr>
            <a:r>
              <a:rPr lang="cs-CZ" altLang="cs-CZ" sz="3200" b="1" dirty="0"/>
              <a:t>KAM NA ŠKOLU</a:t>
            </a:r>
            <a:br>
              <a:rPr lang="cs-CZ" altLang="cs-CZ" sz="3200" b="1" dirty="0"/>
            </a:br>
            <a:r>
              <a:rPr lang="cs-CZ" altLang="cs-CZ" sz="3200" b="1" dirty="0"/>
              <a:t>obory, školy a </a:t>
            </a:r>
            <a:r>
              <a:rPr lang="cs-CZ" altLang="cs-CZ" sz="3300" b="1" dirty="0"/>
              <a:t>profese</a:t>
            </a:r>
          </a:p>
          <a:p>
            <a:pPr marL="15875" indent="0">
              <a:buNone/>
            </a:pPr>
            <a:r>
              <a:rPr lang="cs-CZ" altLang="cs-CZ" sz="3300" dirty="0">
                <a:hlinkClick r:id="rId2"/>
              </a:rPr>
              <a:t>Výběr podle oboru</a:t>
            </a:r>
            <a:r>
              <a:rPr lang="cs-CZ" altLang="cs-CZ" sz="3300" dirty="0"/>
              <a:t> </a:t>
            </a:r>
          </a:p>
          <a:p>
            <a:pPr marL="15875" indent="0">
              <a:buNone/>
            </a:pPr>
            <a:r>
              <a:rPr lang="cs-CZ" altLang="cs-CZ" sz="3300" dirty="0">
                <a:hlinkClick r:id="rId3"/>
              </a:rPr>
              <a:t>Výběr podle školy</a:t>
            </a:r>
            <a:r>
              <a:rPr lang="cs-CZ" altLang="cs-CZ" sz="3300" dirty="0"/>
              <a:t> </a:t>
            </a:r>
          </a:p>
          <a:p>
            <a:pPr marL="15875" indent="0">
              <a:buNone/>
            </a:pPr>
            <a:r>
              <a:rPr lang="cs-CZ" altLang="cs-CZ" sz="3300" dirty="0">
                <a:hlinkClick r:id="rId4"/>
              </a:rPr>
              <a:t>Výběr podle povolání</a:t>
            </a:r>
            <a:r>
              <a:rPr lang="cs-CZ" altLang="cs-CZ" sz="3300" dirty="0"/>
              <a:t> </a:t>
            </a:r>
          </a:p>
          <a:p>
            <a:pPr marL="15875" indent="0">
              <a:buNone/>
            </a:pPr>
            <a:r>
              <a:rPr lang="cs-CZ" altLang="cs-CZ" sz="3300" dirty="0">
                <a:hlinkClick r:id="rId5"/>
              </a:rPr>
              <a:t>Výběr podle videa</a:t>
            </a:r>
            <a:endParaRPr lang="cs-CZ" altLang="cs-CZ" sz="3300" dirty="0"/>
          </a:p>
          <a:p>
            <a:pPr marL="15875" indent="0">
              <a:buNone/>
            </a:pPr>
            <a:r>
              <a:rPr lang="cs-CZ" altLang="cs-CZ" sz="3300" dirty="0">
                <a:hlinkClick r:id="rId6"/>
              </a:rPr>
              <a:t>Výběr podle obrázků</a:t>
            </a:r>
            <a:endParaRPr lang="cs-CZ" altLang="cs-CZ" sz="3300" dirty="0"/>
          </a:p>
          <a:p>
            <a:pPr marL="15875" indent="0">
              <a:buNone/>
            </a:pPr>
            <a:r>
              <a:rPr lang="cs-CZ" altLang="cs-CZ" sz="3300" dirty="0">
                <a:hlinkClick r:id="rId7"/>
              </a:rPr>
              <a:t>Výběr podle činností a pracovišť</a:t>
            </a:r>
            <a:r>
              <a:rPr lang="cs-CZ" altLang="cs-CZ" sz="3300" dirty="0"/>
              <a:t> </a:t>
            </a:r>
          </a:p>
          <a:p>
            <a:pPr marL="15875" indent="0">
              <a:buNone/>
            </a:pPr>
            <a:r>
              <a:rPr lang="cs-CZ" altLang="cs-CZ" sz="3300" dirty="0">
                <a:solidFill>
                  <a:srgbClr val="C00000"/>
                </a:solidFill>
                <a:hlinkClick r:id="rId8"/>
              </a:rPr>
              <a:t>Profitest</a:t>
            </a:r>
            <a:r>
              <a:rPr lang="cs-CZ" altLang="cs-CZ" sz="3300" dirty="0">
                <a:solidFill>
                  <a:srgbClr val="C00000"/>
                </a:solidFill>
              </a:rPr>
              <a:t> </a:t>
            </a:r>
          </a:p>
          <a:p>
            <a:pPr marL="15875" indent="0">
              <a:buNone/>
            </a:pPr>
            <a:r>
              <a:rPr lang="cs-CZ" altLang="cs-CZ" dirty="0"/>
              <a:t> </a:t>
            </a:r>
          </a:p>
          <a:p>
            <a:pPr marL="358775"/>
            <a:endParaRPr lang="cs-CZ" altLang="cs-CZ" dirty="0"/>
          </a:p>
        </p:txBody>
      </p:sp>
      <p:pic>
        <p:nvPicPr>
          <p:cNvPr id="5" name="Obrázek 4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0"/>
            <a:ext cx="1152128" cy="83671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04864"/>
            <a:ext cx="604867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28620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80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498376" y="1196752"/>
            <a:ext cx="7818040" cy="1008112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Informace o školách </a:t>
            </a:r>
            <a:r>
              <a:rPr lang="cs-CZ" sz="2600" dirty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www.atlasskolstvi.cz </a:t>
            </a:r>
            <a:endParaRPr lang="cs-CZ" altLang="cs-CZ" sz="2600" dirty="0">
              <a:solidFill>
                <a:srgbClr val="100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1"/>
            <a:ext cx="1152128" cy="8040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4" y="0"/>
            <a:ext cx="7528620" cy="1375343"/>
          </a:xfrm>
          <a:prstGeom prst="rect">
            <a:avLst/>
          </a:prstGeo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97F8FCC1-8E07-426A-85E7-8E261DD38C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15066" y="2420938"/>
            <a:ext cx="6713867" cy="4032398"/>
          </a:xfrm>
        </p:spPr>
      </p:pic>
    </p:spTree>
    <p:extLst>
      <p:ext uri="{BB962C8B-B14F-4D97-AF65-F5344CB8AC3E}">
        <p14:creationId xmlns:p14="http://schemas.microsoft.com/office/powerpoint/2010/main" val="950680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" y="0"/>
            <a:ext cx="7277793" cy="1259378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4" y="1628800"/>
            <a:ext cx="682783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781050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581" y="4641850"/>
            <a:ext cx="1238250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8113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827584" y="1061864"/>
            <a:ext cx="7859216" cy="854968"/>
          </a:xfrm>
        </p:spPr>
        <p:txBody>
          <a:bodyPr>
            <a:normAutofit/>
          </a:bodyPr>
          <a:lstStyle/>
          <a:p>
            <a:r>
              <a:rPr lang="cs-CZ" sz="2700" dirty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Informace o povoláních </a:t>
            </a:r>
            <a:r>
              <a:rPr lang="cs-CZ" sz="2900" dirty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www.nsp.cz </a:t>
            </a:r>
            <a:endParaRPr lang="cs-CZ" altLang="cs-CZ" sz="2900" dirty="0">
              <a:solidFill>
                <a:srgbClr val="100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1"/>
            <a:ext cx="1152128" cy="8040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8649745C-2203-4E03-A457-3B78B568AC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7584" y="2276872"/>
            <a:ext cx="7488831" cy="4104456"/>
          </a:xfrm>
        </p:spPr>
      </p:pic>
    </p:spTree>
    <p:extLst>
      <p:ext uri="{BB962C8B-B14F-4D97-AF65-F5344CB8AC3E}">
        <p14:creationId xmlns:p14="http://schemas.microsoft.com/office/powerpoint/2010/main" val="38819115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683568" y="1112776"/>
            <a:ext cx="8003232" cy="804055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Řemeslo má respekt  </a:t>
            </a:r>
            <a:r>
              <a:rPr lang="cs-CZ" sz="2600" dirty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www.remeslomarespekt.cz</a:t>
            </a:r>
            <a:endParaRPr lang="cs-CZ" altLang="cs-CZ" sz="2600" dirty="0">
              <a:solidFill>
                <a:srgbClr val="100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1"/>
            <a:ext cx="1152128" cy="8040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AF08563-AB42-4F8B-9F14-10EA16C8E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7584" y="2204864"/>
            <a:ext cx="7416824" cy="4032448"/>
          </a:xfrm>
        </p:spPr>
      </p:pic>
    </p:spTree>
    <p:extLst>
      <p:ext uri="{BB962C8B-B14F-4D97-AF65-F5344CB8AC3E}">
        <p14:creationId xmlns:p14="http://schemas.microsoft.com/office/powerpoint/2010/main" val="7408113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827584" y="1061864"/>
            <a:ext cx="7859216" cy="998984"/>
          </a:xfrm>
        </p:spPr>
        <p:txBody>
          <a:bodyPr>
            <a:normAutofit/>
          </a:bodyPr>
          <a:lstStyle/>
          <a:p>
            <a:r>
              <a:rPr lang="cs-CZ" sz="2200" dirty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Aplikace vhodná při volbě budoucí kariéry </a:t>
            </a:r>
            <a:r>
              <a:rPr lang="cs-CZ" sz="2400" dirty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www.mujzivotposkole.cz </a:t>
            </a:r>
            <a:endParaRPr lang="cs-CZ" altLang="cs-CZ" sz="2400" dirty="0">
              <a:solidFill>
                <a:srgbClr val="100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32657"/>
            <a:ext cx="1152128" cy="83671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57"/>
            <a:ext cx="7528620" cy="1157401"/>
          </a:xfrm>
          <a:prstGeom prst="rect">
            <a:avLst/>
          </a:prstGeom>
        </p:spPr>
      </p:pic>
      <p:pic>
        <p:nvPicPr>
          <p:cNvPr id="14" name="Zástupný obsah 13">
            <a:extLst>
              <a:ext uri="{FF2B5EF4-FFF2-40B4-BE49-F238E27FC236}">
                <a16:creationId xmlns:a16="http://schemas.microsoft.com/office/drawing/2014/main" id="{EA23FD1E-B928-49D0-810B-7B47438C1F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27584" y="2219265"/>
            <a:ext cx="7416824" cy="4162063"/>
          </a:xfrm>
        </p:spPr>
      </p:pic>
    </p:spTree>
    <p:extLst>
      <p:ext uri="{BB962C8B-B14F-4D97-AF65-F5344CB8AC3E}">
        <p14:creationId xmlns:p14="http://schemas.microsoft.com/office/powerpoint/2010/main" val="26150246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827584" y="1099673"/>
            <a:ext cx="7859216" cy="1033183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Aplikace, která pomáhá najít si svou cestu k zaměstnání   </a:t>
            </a:r>
            <a:r>
              <a:rPr lang="cs-CZ" sz="2400" dirty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https://cestakzamestnani.cz </a:t>
            </a:r>
            <a:endParaRPr lang="cs-CZ" altLang="cs-CZ" sz="2400" dirty="0">
              <a:solidFill>
                <a:srgbClr val="100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32657"/>
            <a:ext cx="1152128" cy="83671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57"/>
            <a:ext cx="7528620" cy="1157401"/>
          </a:xfrm>
          <a:prstGeom prst="rect">
            <a:avLst/>
          </a:prstGeom>
        </p:spPr>
      </p:pic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AAD2A4A2-96BF-4E6A-82B3-514D741DF5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71600" y="2276872"/>
            <a:ext cx="7200800" cy="4104455"/>
          </a:xfrm>
        </p:spPr>
      </p:pic>
    </p:spTree>
    <p:extLst>
      <p:ext uri="{BB962C8B-B14F-4D97-AF65-F5344CB8AC3E}">
        <p14:creationId xmlns:p14="http://schemas.microsoft.com/office/powerpoint/2010/main" val="6498413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91264" cy="839357"/>
          </a:xfrm>
        </p:spPr>
        <p:txBody>
          <a:bodyPr>
            <a:normAutofit fontScale="90000"/>
          </a:bodyPr>
          <a:lstStyle/>
          <a:p>
            <a:br>
              <a:rPr lang="cs-CZ" altLang="cs-CZ" sz="2400" dirty="0">
                <a:solidFill>
                  <a:srgbClr val="1008B8"/>
                </a:solidFill>
              </a:rPr>
            </a:br>
            <a:r>
              <a:rPr lang="cs-CZ" altLang="cs-CZ" sz="2400" dirty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Soutěž pro žáky 2. stupně ZŠ a SŠ v Moravskoslezském kraji</a:t>
            </a:r>
            <a:br>
              <a:rPr lang="cs-CZ" altLang="cs-CZ" sz="2400" dirty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altLang="cs-CZ" sz="2400" dirty="0">
                <a:solidFill>
                  <a:srgbClr val="1008B8"/>
                </a:solidFill>
              </a:rPr>
              <a:t> </a:t>
            </a:r>
          </a:p>
        </p:txBody>
      </p:sp>
      <p:pic>
        <p:nvPicPr>
          <p:cNvPr id="4" name="Obrázek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32657"/>
            <a:ext cx="1152128" cy="83671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57"/>
            <a:ext cx="7528620" cy="1157401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344DBA-F904-4C49-9FA6-52D751FE3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6C28826-5C70-497C-AF3E-0E7910E790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916" t="5226" r="11103" b="4052"/>
          <a:stretch/>
        </p:blipFill>
        <p:spPr>
          <a:xfrm>
            <a:off x="457200" y="2219265"/>
            <a:ext cx="8229600" cy="416206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179864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D14C55-2785-496D-9BA0-4EFFAD879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041073"/>
            <a:ext cx="8003232" cy="1143000"/>
          </a:xfrm>
        </p:spPr>
        <p:txBody>
          <a:bodyPr>
            <a:normAutofit/>
          </a:bodyPr>
          <a:lstStyle/>
          <a:p>
            <a:r>
              <a:rPr lang="cs-CZ" altLang="cs-CZ" sz="2400" b="1" dirty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Beseda o vojenském školství a práci v armádě </a:t>
            </a:r>
            <a:br>
              <a:rPr lang="cs-CZ" altLang="cs-CZ" sz="2400" b="1" dirty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altLang="cs-CZ" sz="2400" b="1" dirty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 základní a střední školy </a:t>
            </a:r>
            <a:endParaRPr lang="cs-CZ" sz="2400" b="1" dirty="0">
              <a:solidFill>
                <a:srgbClr val="100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B2407A28-0377-4E3A-88A1-33BA90DEAD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3568" y="2204864"/>
            <a:ext cx="3168352" cy="4248472"/>
          </a:xfrm>
        </p:spPr>
      </p:pic>
      <p:pic>
        <p:nvPicPr>
          <p:cNvPr id="16" name="Zástupný obsah 15">
            <a:extLst>
              <a:ext uri="{FF2B5EF4-FFF2-40B4-BE49-F238E27FC236}">
                <a16:creationId xmlns:a16="http://schemas.microsoft.com/office/drawing/2014/main" id="{67BF2D28-0D37-471A-9E72-789A50CB64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4048" y="2132856"/>
            <a:ext cx="3168352" cy="4320480"/>
          </a:xfr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9D5C053B-DDA6-4B5F-9F9F-FAC4EAA986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57"/>
            <a:ext cx="7528620" cy="115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314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539552" y="1342686"/>
            <a:ext cx="7776752" cy="2084396"/>
          </a:xfrm>
        </p:spPr>
        <p:txBody>
          <a:bodyPr>
            <a:normAutofit fontScale="90000"/>
          </a:bodyPr>
          <a:lstStyle/>
          <a:p>
            <a:br>
              <a:rPr lang="cs-CZ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Nevíte si rady s výběrem školy a budoucího povolání? </a:t>
            </a:r>
            <a:br>
              <a:rPr lang="cs-CZ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Chcete zjistit informace o školách nebo trhu práce? </a:t>
            </a:r>
            <a:br>
              <a:rPr lang="cs-CZ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Máte dotazy k prezentaci?</a:t>
            </a:r>
            <a:br>
              <a:rPr lang="cs-CZ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31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Spojte se s námi online!</a:t>
            </a:r>
            <a:br>
              <a:rPr lang="cs-CZ" sz="31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Těšíme se na Vás! </a:t>
            </a:r>
            <a:br>
              <a:rPr lang="cs-CZ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altLang="cs-CZ" sz="1800" dirty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altLang="cs-CZ" sz="1800" dirty="0">
              <a:solidFill>
                <a:srgbClr val="100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8083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  <a:defRPr/>
            </a:pPr>
            <a:r>
              <a:rPr lang="cs-CZ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Informační a poradenská  střediska pro volbu a změnu povolání </a:t>
            </a:r>
            <a:br>
              <a:rPr lang="cs-CZ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Bruntál, Frýdek-Místek, Třinec, Karviná, Havířov, Nový Jičín, Opava a Ostrava</a:t>
            </a:r>
          </a:p>
          <a:p>
            <a:pPr marL="0" indent="0">
              <a:buNone/>
              <a:defRPr/>
            </a:pPr>
            <a:endParaRPr lang="cs-CZ" altLang="cs-CZ" b="1" dirty="0">
              <a:solidFill>
                <a:srgbClr val="1008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cs-CZ" altLang="cs-CZ" b="1" dirty="0">
                <a:solidFill>
                  <a:srgbClr val="1008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Kontakt:</a:t>
            </a:r>
            <a:endParaRPr lang="cs-CZ" b="1" dirty="0">
              <a:solidFill>
                <a:srgbClr val="1008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cs-CZ" alt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https://www.uradprace.cz/web/cz/informacni_poradenske_stredisko_ostrava</a:t>
            </a:r>
            <a:endParaRPr lang="cs-CZ" altLang="cs-CZ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cs-CZ" altLang="cs-CZ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cs-CZ" sz="1400" b="1" dirty="0">
              <a:solidFill>
                <a:srgbClr val="1008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cs-CZ" sz="2900" b="1" dirty="0">
                <a:solidFill>
                  <a:srgbClr val="1008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Úřad práce České republiky – Krajská pobočka v Ostravě</a:t>
            </a:r>
          </a:p>
          <a:p>
            <a:pPr marL="0" indent="0">
              <a:buNone/>
              <a:defRPr/>
            </a:pPr>
            <a:r>
              <a:rPr lang="cs-CZ" sz="2900" b="1" dirty="0">
                <a:solidFill>
                  <a:srgbClr val="1008B8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https://www.uradprace.cz/</a:t>
            </a:r>
            <a:endParaRPr lang="cs-CZ" sz="2900" b="1" dirty="0">
              <a:solidFill>
                <a:srgbClr val="1008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buFontTx/>
              <a:buNone/>
              <a:defRPr/>
            </a:pPr>
            <a:endParaRPr lang="cs-CZ" sz="1800" b="1" dirty="0">
              <a:solidFill>
                <a:srgbClr val="C00000"/>
              </a:solidFill>
              <a:latin typeface="Arial Narrow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cs-CZ" sz="20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Služby IPS jsou bezplatné! </a:t>
            </a:r>
          </a:p>
          <a:p>
            <a:pPr marL="0" indent="0" eaLnBrk="1" hangingPunct="1">
              <a:buNone/>
              <a:defRPr/>
            </a:pPr>
            <a:r>
              <a:rPr lang="cs-CZ" sz="2000" b="1" dirty="0">
                <a:solidFill>
                  <a:srgbClr val="1008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individuální konzultaci je potřeba se předem objednat!</a:t>
            </a:r>
          </a:p>
          <a:p>
            <a:pPr marL="0" indent="0" algn="ctr" eaLnBrk="1" hangingPunct="1">
              <a:buNone/>
              <a:defRPr/>
            </a:pPr>
            <a:endParaRPr lang="cs-CZ" sz="2000" b="1" dirty="0">
              <a:solidFill>
                <a:srgbClr val="1008B8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28620" cy="1342686"/>
          </a:xfrm>
          <a:prstGeom prst="rect">
            <a:avLst/>
          </a:prstGeom>
        </p:spPr>
      </p:pic>
      <p:pic>
        <p:nvPicPr>
          <p:cNvPr id="6" name="Grafický objekt 1">
            <a:extLst>
              <a:ext uri="{FF2B5EF4-FFF2-40B4-BE49-F238E27FC236}">
                <a16:creationId xmlns:a16="http://schemas.microsoft.com/office/drawing/2014/main" id="{1D984519-23F4-474A-B63D-D9DBCEBB3050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08304" y="4077072"/>
            <a:ext cx="100800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38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133872"/>
            <a:ext cx="7992888" cy="1143000"/>
          </a:xfrm>
        </p:spPr>
        <p:txBody>
          <a:bodyPr>
            <a:normAutofit/>
          </a:bodyPr>
          <a:lstStyle/>
          <a:p>
            <a:pPr algn="r"/>
            <a:r>
              <a:rPr lang="cs-CZ" altLang="cs-CZ" sz="3200" b="1" dirty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Volba povolání - hledání souladu mezi 2 světy</a:t>
            </a:r>
            <a:endParaRPr lang="cs-CZ" sz="3200" b="1" dirty="0">
              <a:solidFill>
                <a:srgbClr val="100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2276872"/>
            <a:ext cx="4040188" cy="639762"/>
          </a:xfrm>
        </p:spPr>
        <p:txBody>
          <a:bodyPr/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       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ČLOVĚK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cs-CZ" altLang="cs-CZ" dirty="0"/>
              <a:t>Zájmy</a:t>
            </a:r>
          </a:p>
          <a:p>
            <a:pPr>
              <a:defRPr/>
            </a:pPr>
            <a:r>
              <a:rPr lang="cs-CZ" altLang="cs-CZ" dirty="0"/>
              <a:t>Školní výsledky</a:t>
            </a:r>
          </a:p>
          <a:p>
            <a:pPr>
              <a:defRPr/>
            </a:pPr>
            <a:r>
              <a:rPr lang="cs-CZ" altLang="cs-CZ" dirty="0"/>
              <a:t>Schopnosti</a:t>
            </a:r>
          </a:p>
          <a:p>
            <a:pPr>
              <a:defRPr/>
            </a:pPr>
            <a:r>
              <a:rPr lang="cs-CZ" altLang="cs-CZ" dirty="0"/>
              <a:t>Dovednosti</a:t>
            </a:r>
          </a:p>
          <a:p>
            <a:pPr>
              <a:defRPr/>
            </a:pPr>
            <a:r>
              <a:rPr lang="cs-CZ" altLang="cs-CZ" dirty="0"/>
              <a:t>Osobní vlastnosti</a:t>
            </a:r>
          </a:p>
          <a:p>
            <a:pPr>
              <a:defRPr/>
            </a:pPr>
            <a:r>
              <a:rPr lang="cs-CZ" altLang="cs-CZ" dirty="0"/>
              <a:t>Zdravotní stav</a:t>
            </a:r>
          </a:p>
          <a:p>
            <a:pPr>
              <a:defRPr/>
            </a:pPr>
            <a:r>
              <a:rPr lang="cs-CZ" altLang="cs-CZ" dirty="0"/>
              <a:t>Životní cíle a představy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         </a:t>
            </a:r>
            <a:r>
              <a:rPr lang="cs-CZ" altLang="cs-CZ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SVĚT PRÁCE</a:t>
            </a:r>
            <a:endParaRPr lang="cs-CZ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cs-CZ" altLang="cs-CZ" dirty="0"/>
              <a:t>Zájmy</a:t>
            </a:r>
          </a:p>
          <a:p>
            <a:pPr>
              <a:defRPr/>
            </a:pPr>
            <a:r>
              <a:rPr lang="cs-CZ" altLang="cs-CZ" dirty="0"/>
              <a:t>Školní výsledky</a:t>
            </a:r>
          </a:p>
          <a:p>
            <a:pPr>
              <a:defRPr/>
            </a:pPr>
            <a:r>
              <a:rPr lang="cs-CZ" altLang="cs-CZ" dirty="0"/>
              <a:t>Schopnosti</a:t>
            </a:r>
          </a:p>
          <a:p>
            <a:pPr>
              <a:defRPr/>
            </a:pPr>
            <a:r>
              <a:rPr lang="cs-CZ" altLang="cs-CZ" dirty="0"/>
              <a:t>Dovednosti</a:t>
            </a:r>
          </a:p>
          <a:p>
            <a:pPr>
              <a:defRPr/>
            </a:pPr>
            <a:r>
              <a:rPr lang="cs-CZ" altLang="cs-CZ" dirty="0"/>
              <a:t>Osobní vlastnosti</a:t>
            </a:r>
          </a:p>
          <a:p>
            <a:pPr>
              <a:defRPr/>
            </a:pPr>
            <a:r>
              <a:rPr lang="cs-CZ" altLang="cs-CZ" dirty="0"/>
              <a:t>Zdravotní stav</a:t>
            </a:r>
          </a:p>
          <a:p>
            <a:pPr>
              <a:defRPr/>
            </a:pPr>
            <a:r>
              <a:rPr lang="cs-CZ" altLang="cs-CZ" dirty="0"/>
              <a:t>Životní cíle a představy</a:t>
            </a:r>
          </a:p>
          <a:p>
            <a:endParaRPr lang="cs-CZ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2596753"/>
            <a:ext cx="1524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0"/>
            <a:ext cx="1152128" cy="83671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28620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2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" y="0"/>
            <a:ext cx="7277793" cy="1259378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02824"/>
            <a:ext cx="7051425" cy="983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755576" y="2060848"/>
            <a:ext cx="7834063" cy="41825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b="1" u="sng" dirty="0">
                <a:solidFill>
                  <a:srgbClr val="FF6600"/>
                </a:solidFill>
                <a:latin typeface="Century Gothic" pitchFamily="34" charset="0"/>
              </a:rPr>
              <a:t>schopnosti</a:t>
            </a:r>
            <a:r>
              <a:rPr lang="cs-CZ" sz="2800" b="1" u="sng" dirty="0">
                <a:solidFill>
                  <a:srgbClr val="FFC000"/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cs-CZ" sz="2800" b="1" dirty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b="1" dirty="0">
                <a:solidFill>
                  <a:srgbClr val="FFC000"/>
                </a:solidFill>
                <a:latin typeface="Century Gothic" pitchFamily="34" charset="0"/>
              </a:rPr>
              <a:t>                                               </a:t>
            </a:r>
            <a:r>
              <a:rPr lang="cs-CZ" sz="2800" b="1" u="sng" dirty="0">
                <a:solidFill>
                  <a:srgbClr val="FF0000"/>
                </a:solidFill>
                <a:latin typeface="Century Gothic" pitchFamily="34" charset="0"/>
              </a:rPr>
              <a:t>zájmy</a:t>
            </a:r>
          </a:p>
          <a:p>
            <a:pPr>
              <a:lnSpc>
                <a:spcPct val="90000"/>
              </a:lnSpc>
            </a:pPr>
            <a:endParaRPr lang="cs-CZ" sz="2800" b="1" dirty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b="1" u="sng" dirty="0">
                <a:solidFill>
                  <a:srgbClr val="00B050"/>
                </a:solidFill>
                <a:latin typeface="Century Gothic" pitchFamily="34" charset="0"/>
              </a:rPr>
              <a:t>osobní vlastnosti</a:t>
            </a:r>
          </a:p>
          <a:p>
            <a:pPr>
              <a:lnSpc>
                <a:spcPct val="90000"/>
              </a:lnSpc>
            </a:pPr>
            <a:endParaRPr lang="cs-CZ" sz="2800" b="1" dirty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b="1" dirty="0">
                <a:solidFill>
                  <a:srgbClr val="FFC000"/>
                </a:solidFill>
                <a:latin typeface="Century Gothic" pitchFamily="34" charset="0"/>
              </a:rPr>
              <a:t>                                             </a:t>
            </a:r>
            <a:r>
              <a:rPr lang="cs-CZ" sz="28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cs-CZ" sz="2800" b="1" u="sng" dirty="0">
                <a:solidFill>
                  <a:srgbClr val="00CCFF"/>
                </a:solidFill>
                <a:latin typeface="Century Gothic" pitchFamily="34" charset="0"/>
              </a:rPr>
              <a:t>prospěch</a:t>
            </a:r>
          </a:p>
          <a:p>
            <a:pPr>
              <a:lnSpc>
                <a:spcPct val="90000"/>
              </a:lnSpc>
            </a:pPr>
            <a:endParaRPr lang="cs-CZ" sz="2800" b="1" dirty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b="1" u="sng" dirty="0">
                <a:solidFill>
                  <a:srgbClr val="FF00FF"/>
                </a:solidFill>
                <a:latin typeface="Century Gothic" pitchFamily="34" charset="0"/>
              </a:rPr>
              <a:t>zdravotní stav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79216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43955"/>
            <a:ext cx="1347787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05061"/>
            <a:ext cx="94456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513" y="3593381"/>
            <a:ext cx="15001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284984"/>
            <a:ext cx="1292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032" y="4941168"/>
            <a:ext cx="129857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636" y="4988793"/>
            <a:ext cx="1268413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233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77793" cy="1259378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259378"/>
            <a:ext cx="4896544" cy="79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988839"/>
            <a:ext cx="887095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3003252"/>
            <a:ext cx="319405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714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1061864"/>
            <a:ext cx="7859215" cy="1143000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OSOBNÍ VLASTNOSTI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90"/>
            <a:ext cx="1152128" cy="83671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76872"/>
            <a:ext cx="5286375" cy="439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21570"/>
            <a:ext cx="13716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25144"/>
            <a:ext cx="129857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21570"/>
            <a:ext cx="1438275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500" y="4293096"/>
            <a:ext cx="12192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941168"/>
            <a:ext cx="1255713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889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" y="0"/>
            <a:ext cx="7277793" cy="1259378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597666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05" y="2204864"/>
            <a:ext cx="8139113" cy="428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04864"/>
            <a:ext cx="3182937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363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" y="0"/>
            <a:ext cx="7277793" cy="1259378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" y="1456794"/>
            <a:ext cx="7175500" cy="409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61864"/>
            <a:ext cx="3998913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285" y="2060848"/>
            <a:ext cx="13176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358" y="2594248"/>
            <a:ext cx="13589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722" y="3442493"/>
            <a:ext cx="112712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982" y="4577853"/>
            <a:ext cx="151130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373216"/>
            <a:ext cx="185261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457328"/>
            <a:ext cx="15430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1922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8A62F9FAA18746BCCDE160720C4109" ma:contentTypeVersion="0" ma:contentTypeDescription="Vytvoří nový dokument" ma:contentTypeScope="" ma:versionID="6a96a2a752db683d60d153452d1a1d3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91e2fbbf3efe6f5ad217f05f8c142f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855ACA-60E2-4075-A38B-44F16AE94BD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E5E1F1C-9B9B-42B1-8FAD-1096CB2B3C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C290893-C2CB-4055-A665-54C0B8A9AC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11153</TotalTime>
  <Words>1500</Words>
  <Application>Microsoft Office PowerPoint</Application>
  <PresentationFormat>Předvádění na obrazovce (4:3)</PresentationFormat>
  <Paragraphs>200</Paragraphs>
  <Slides>36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4" baseType="lpstr">
      <vt:lpstr>Arial</vt:lpstr>
      <vt:lpstr>Arial Black</vt:lpstr>
      <vt:lpstr>Arial Narrow</vt:lpstr>
      <vt:lpstr>Calibri</vt:lpstr>
      <vt:lpstr>Century Gothic</vt:lpstr>
      <vt:lpstr>Mukta Vaani</vt:lpstr>
      <vt:lpstr>Wingdings</vt:lpstr>
      <vt:lpstr>Motiv sady Office</vt:lpstr>
      <vt:lpstr>   VOLBA POVOLÁNÍ</vt:lpstr>
      <vt:lpstr>  Proč studovat ?  </vt:lpstr>
      <vt:lpstr>.</vt:lpstr>
      <vt:lpstr>Volba povolání - hledání souladu mezi 2 světy</vt:lpstr>
      <vt:lpstr>.</vt:lpstr>
      <vt:lpstr>.</vt:lpstr>
      <vt:lpstr>      OSOBNÍ VLASTNOSTI</vt:lpstr>
      <vt:lpstr>.</vt:lpstr>
      <vt:lpstr>.</vt:lpstr>
      <vt:lpstr>.</vt:lpstr>
      <vt:lpstr>PROSPĚCH</vt:lpstr>
      <vt:lpstr>.</vt:lpstr>
      <vt:lpstr> Poptávka na trhu práce - volná pracovní místa  </vt:lpstr>
      <vt:lpstr>Prezentace aplikace PowerPoint</vt:lpstr>
      <vt:lpstr>Podíl nezaměstnaných osob v krajích ČR k 31. 10. 2022 (v %)</vt:lpstr>
      <vt:lpstr>Podíl nezaměstnaných osob v okresech  Moravskoslezského kraje a v ČR k 31. 10. 2022 </vt:lpstr>
      <vt:lpstr>Vývoj podílu nezaměstnaných osob v Moravskoslezském kraji  v letech 2018 - 2022 (v %)</vt:lpstr>
      <vt:lpstr>Vývoj počtu uchazečů o zaměstnání a volných míst  v Moravskoslezském kraji v letech 2020 - 2022</vt:lpstr>
      <vt:lpstr>Počet uchazečů o zaměstnání připadajících 
na 1 volné pracovní místo v MSK k 31. 10. 2022 </vt:lpstr>
      <vt:lpstr>Kurz pro získání základního vzdělání Ostrava, Karviná</vt:lpstr>
      <vt:lpstr>Střední školy</vt:lpstr>
      <vt:lpstr>.</vt:lpstr>
      <vt:lpstr>Přijímací řízení na střední školu - stručně </vt:lpstr>
      <vt:lpstr>Jednotná zkouška – termíny</vt:lpstr>
      <vt:lpstr> Krajská stipendia podminky-vyplaceni-krajskych-stipendii_2022.pdf (msk.cz) </vt:lpstr>
      <vt:lpstr> Krajská stipendia podminky-vyplaceni-krajskych-stipendii_2022.pdf (msk.cz) </vt:lpstr>
      <vt:lpstr>Informace na internetu</vt:lpstr>
      <vt:lpstr>www.infoabsolvent.cz</vt:lpstr>
      <vt:lpstr>Informace o školách www.atlasskolstvi.cz </vt:lpstr>
      <vt:lpstr>Informace o povoláních www.nsp.cz </vt:lpstr>
      <vt:lpstr>Řemeslo má respekt  www.remeslomarespekt.cz</vt:lpstr>
      <vt:lpstr>Aplikace vhodná při volbě budoucí kariéry www.mujzivotposkole.cz </vt:lpstr>
      <vt:lpstr>Aplikace, která pomáhá najít si svou cestu k zaměstnání   https://cestakzamestnani.cz </vt:lpstr>
      <vt:lpstr> Soutěž pro žáky 2. stupně ZŠ a SŠ v Moravskoslezském kraji  </vt:lpstr>
      <vt:lpstr>Beseda o vojenském školství a práci v armádě  pro základní a střední školy </vt:lpstr>
      <vt:lpstr> Nevíte si rady s výběrem školy a budoucího povolání?  Chcete zjistit informace o školách nebo trhu práce?  Máte dotazy k prezentaci?   Spojte se s námi online! Těšíme se na Vás!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Tonda</dc:creator>
  <cp:lastModifiedBy>Bučková Marcela Mgr. (UPT-KRP)</cp:lastModifiedBy>
  <cp:revision>248</cp:revision>
  <cp:lastPrinted>2021-11-09T06:56:30Z</cp:lastPrinted>
  <dcterms:created xsi:type="dcterms:W3CDTF">2016-04-04T20:44:21Z</dcterms:created>
  <dcterms:modified xsi:type="dcterms:W3CDTF">2022-11-08T10:24:17Z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0x010100A18A62F9FAA18746BCCDE160720C4109</vt:lpwstr>
  </property>
</Properties>
</file>